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handoutMasterIdLst>
    <p:handoutMasterId r:id="rId10"/>
  </p:handoutMasterIdLst>
  <p:sldIdLst>
    <p:sldId id="256" r:id="rId2"/>
    <p:sldId id="296" r:id="rId3"/>
    <p:sldId id="291" r:id="rId4"/>
    <p:sldId id="289" r:id="rId5"/>
    <p:sldId id="297" r:id="rId6"/>
    <p:sldId id="298" r:id="rId7"/>
    <p:sldId id="299" r:id="rId8"/>
    <p:sldId id="300" r:id="rId9"/>
  </p:sldIdLst>
  <p:sldSz cx="12192000" cy="6858000"/>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0" autoAdjust="0"/>
    <p:restoredTop sz="94660"/>
  </p:normalViewPr>
  <p:slideViewPr>
    <p:cSldViewPr snapToGrid="0">
      <p:cViewPr varScale="1">
        <p:scale>
          <a:sx n="76" d="100"/>
          <a:sy n="76" d="100"/>
        </p:scale>
        <p:origin x="132" y="9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0.99796712561767764"/>
          <c:h val="1"/>
        </c:manualLayout>
      </c:layout>
      <c:barChart>
        <c:barDir val="col"/>
        <c:grouping val="clustered"/>
        <c:varyColors val="0"/>
        <c:ser>
          <c:idx val="0"/>
          <c:order val="0"/>
          <c:tx>
            <c:strRef>
              <c:f>Sheet1!$B$1</c:f>
              <c:strCache>
                <c:ptCount val="1"/>
                <c:pt idx="0">
                  <c:v>2017 Actual</c:v>
                </c:pt>
              </c:strCache>
            </c:strRef>
          </c:tx>
          <c:spPr>
            <a:solidFill>
              <a:schemeClr val="accent1">
                <a:alpha val="85000"/>
              </a:schemeClr>
            </a:solidFill>
            <a:ln w="9525" cap="flat" cmpd="sng" algn="ctr">
              <a:solidFill>
                <a:schemeClr val="lt1">
                  <a:alpha val="50000"/>
                </a:schemeClr>
              </a:solidFill>
              <a:round/>
            </a:ln>
            <a:effectLst/>
          </c:spPr>
          <c:invertIfNegative val="0"/>
          <c:dLbls>
            <c:dLbl>
              <c:idx val="0"/>
              <c:layout/>
              <c:tx>
                <c:rich>
                  <a:bodyPr/>
                  <a:lstStyle/>
                  <a:p>
                    <a:r>
                      <a:rPr lang="en-US" smtClean="0"/>
                      <a:t>$</a:t>
                    </a:r>
                    <a:fld id="{D11CCC75-5B60-4BE9-A957-81B103CC7FA4}" type="VALUE">
                      <a:rPr lang="en-US" smtClean="0"/>
                      <a:pPr/>
                      <a:t>[VALUE]</a:t>
                    </a:fld>
                    <a:endParaRPr lang="en-US" smtClean="0"/>
                  </a:p>
                </c:rich>
              </c:tx>
              <c:dLblPos val="in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1"/>
              <c:layout/>
              <c:tx>
                <c:rich>
                  <a:bodyPr/>
                  <a:lstStyle/>
                  <a:p>
                    <a:r>
                      <a:rPr lang="en-US" smtClean="0"/>
                      <a:t>$</a:t>
                    </a:r>
                    <a:fld id="{C3D118A4-489E-4FDA-822E-A7CFF0AA9FE8}" type="VALUE">
                      <a:rPr lang="en-US" smtClean="0"/>
                      <a:pPr/>
                      <a:t>[VALUE]</a:t>
                    </a:fld>
                    <a:endParaRPr lang="en-US" smtClean="0"/>
                  </a:p>
                </c:rich>
              </c:tx>
              <c:dLblPos val="in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2"/>
              <c:layout/>
              <c:tx>
                <c:rich>
                  <a:bodyPr/>
                  <a:lstStyle/>
                  <a:p>
                    <a:r>
                      <a:rPr lang="en-US" dirty="0" smtClean="0"/>
                      <a:t>($444,947)</a:t>
                    </a:r>
                    <a:endParaRPr lang="en-US" dirty="0"/>
                  </a:p>
                </c:rich>
              </c:tx>
              <c:dLblPos val="in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anchor="ctr" anchorCtr="1"/>
              <a:lstStyle/>
              <a:p>
                <a:pPr>
                  <a:defRPr sz="1300" b="1" i="0" u="none" strike="noStrike" kern="1200" baseline="0">
                    <a:solidFill>
                      <a:schemeClr val="tx1"/>
                    </a:solidFill>
                    <a:latin typeface="Calibri" panose="020F050202020403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Sheet1!$A$2:$A$4</c:f>
              <c:strCache>
                <c:ptCount val="2"/>
                <c:pt idx="0">
                  <c:v>Total Revenue</c:v>
                </c:pt>
                <c:pt idx="1">
                  <c:v>Total Expenses</c:v>
                </c:pt>
              </c:strCache>
            </c:strRef>
          </c:cat>
          <c:val>
            <c:numRef>
              <c:f>Sheet1!$B$2:$B$4</c:f>
              <c:numCache>
                <c:formatCode>#,##0</c:formatCode>
                <c:ptCount val="3"/>
                <c:pt idx="0">
                  <c:v>4473476</c:v>
                </c:pt>
                <c:pt idx="1">
                  <c:v>4918473</c:v>
                </c:pt>
                <c:pt idx="2">
                  <c:v>-444997</c:v>
                </c:pt>
              </c:numCache>
            </c:numRef>
          </c:val>
        </c:ser>
        <c:ser>
          <c:idx val="1"/>
          <c:order val="1"/>
          <c:tx>
            <c:strRef>
              <c:f>Sheet1!$C$1</c:f>
              <c:strCache>
                <c:ptCount val="1"/>
                <c:pt idx="0">
                  <c:v>2016 Actual</c:v>
                </c:pt>
              </c:strCache>
            </c:strRef>
          </c:tx>
          <c:spPr>
            <a:gradFill rotWithShape="1">
              <a:gsLst>
                <a:gs pos="0">
                  <a:schemeClr val="accent1">
                    <a:tint val="65000"/>
                    <a:shade val="92000"/>
                    <a:satMod val="130000"/>
                  </a:schemeClr>
                </a:gs>
                <a:gs pos="45000">
                  <a:schemeClr val="accent1">
                    <a:tint val="60000"/>
                    <a:shade val="99000"/>
                    <a:satMod val="120000"/>
                  </a:schemeClr>
                </a:gs>
                <a:gs pos="100000">
                  <a:schemeClr val="accent1">
                    <a:tint val="55000"/>
                    <a:satMod val="140000"/>
                  </a:schemeClr>
                </a:gs>
              </a:gsLst>
              <a:path path="circle">
                <a:fillToRect l="100000" t="100000" r="100000" b="100000"/>
              </a:path>
            </a:gradFill>
            <a:ln w="12700" cap="flat" cmpd="sng" algn="ctr">
              <a:solidFill>
                <a:schemeClr val="accent1"/>
              </a:solidFill>
              <a:prstDash val="solid"/>
              <a:round/>
            </a:ln>
            <a:effectLst/>
          </c:spPr>
          <c:invertIfNegative val="0"/>
          <c:dLbls>
            <c:dLbl>
              <c:idx val="0"/>
              <c:layout/>
              <c:tx>
                <c:rich>
                  <a:bodyPr/>
                  <a:lstStyle/>
                  <a:p>
                    <a:r>
                      <a:rPr lang="en-US" smtClean="0"/>
                      <a:t>$</a:t>
                    </a:r>
                    <a:fld id="{A9DB39A8-CE08-4540-87DD-AD378827AB6C}" type="VALUE">
                      <a:rPr lang="en-US" smtClean="0"/>
                      <a:pPr/>
                      <a:t>[VALUE]</a:t>
                    </a:fld>
                    <a:endParaRPr lang="en-US" smtClean="0"/>
                  </a:p>
                </c:rich>
              </c:tx>
              <c:dLblPos val="in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1"/>
              <c:layout/>
              <c:tx>
                <c:rich>
                  <a:bodyPr/>
                  <a:lstStyle/>
                  <a:p>
                    <a:r>
                      <a:rPr lang="en-US" smtClean="0"/>
                      <a:t>$</a:t>
                    </a:r>
                    <a:fld id="{1F526419-EB55-4761-98B6-234885DFED3D}" type="VALUE">
                      <a:rPr lang="en-US" smtClean="0"/>
                      <a:pPr/>
                      <a:t>[VALUE]</a:t>
                    </a:fld>
                    <a:endParaRPr lang="en-US" smtClean="0"/>
                  </a:p>
                </c:rich>
              </c:tx>
              <c:dLblPos val="in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2"/>
              <c:layout/>
              <c:tx>
                <c:rich>
                  <a:bodyPr/>
                  <a:lstStyle/>
                  <a:p>
                    <a:r>
                      <a:rPr lang="en-US" dirty="0" smtClean="0"/>
                      <a:t>($398,783)</a:t>
                    </a:r>
                    <a:endParaRPr lang="en-US" dirty="0"/>
                  </a:p>
                </c:rich>
              </c:tx>
              <c:dLblPos val="in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300" b="1" i="0" u="none" strike="noStrike" kern="1200" baseline="0">
                    <a:solidFill>
                      <a:schemeClr val="tx1"/>
                    </a:solidFill>
                    <a:latin typeface="Calibri" panose="020F050202020403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Sheet1!$A$2:$A$4</c:f>
              <c:strCache>
                <c:ptCount val="2"/>
                <c:pt idx="0">
                  <c:v>Total Revenue</c:v>
                </c:pt>
                <c:pt idx="1">
                  <c:v>Total Expenses</c:v>
                </c:pt>
              </c:strCache>
            </c:strRef>
          </c:cat>
          <c:val>
            <c:numRef>
              <c:f>Sheet1!$C$2:$C$4</c:f>
              <c:numCache>
                <c:formatCode>#,##0</c:formatCode>
                <c:ptCount val="3"/>
                <c:pt idx="0">
                  <c:v>4337371</c:v>
                </c:pt>
                <c:pt idx="1">
                  <c:v>4736154</c:v>
                </c:pt>
                <c:pt idx="2">
                  <c:v>-398783</c:v>
                </c:pt>
              </c:numCache>
            </c:numRef>
          </c:val>
        </c:ser>
        <c:ser>
          <c:idx val="2"/>
          <c:order val="2"/>
          <c:tx>
            <c:strRef>
              <c:f>Sheet1!$D$1</c:f>
              <c:strCache>
                <c:ptCount val="1"/>
                <c:pt idx="0">
                  <c:v>2017 Budget</c:v>
                </c:pt>
              </c:strCache>
            </c:strRef>
          </c:tx>
          <c:spPr>
            <a:solidFill>
              <a:schemeClr val="accent3">
                <a:alpha val="85000"/>
              </a:schemeClr>
            </a:solidFill>
            <a:ln w="9525" cap="flat" cmpd="sng" algn="ctr">
              <a:solidFill>
                <a:schemeClr val="lt1">
                  <a:alpha val="50000"/>
                </a:schemeClr>
              </a:solidFill>
              <a:round/>
            </a:ln>
            <a:effectLst/>
          </c:spPr>
          <c:invertIfNegative val="0"/>
          <c:dLbls>
            <c:dLbl>
              <c:idx val="0"/>
              <c:layout/>
              <c:tx>
                <c:rich>
                  <a:bodyPr/>
                  <a:lstStyle/>
                  <a:p>
                    <a:r>
                      <a:rPr lang="en-US" smtClean="0"/>
                      <a:t>$</a:t>
                    </a:r>
                    <a:fld id="{906F4DD3-879A-45B4-A1B0-411C35D9125D}" type="VALUE">
                      <a:rPr lang="en-US" smtClean="0"/>
                      <a:pPr/>
                      <a:t>[VALUE]</a:t>
                    </a:fld>
                    <a:endParaRPr lang="en-US" smtClean="0"/>
                  </a:p>
                </c:rich>
              </c:tx>
              <c:dLblPos val="in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1"/>
              <c:layout/>
              <c:tx>
                <c:rich>
                  <a:bodyPr/>
                  <a:lstStyle/>
                  <a:p>
                    <a:r>
                      <a:rPr lang="en-US" smtClean="0"/>
                      <a:t>$</a:t>
                    </a:r>
                    <a:fld id="{5FCD1BF6-054B-4DEA-881E-1021DE3F11CF}" type="VALUE">
                      <a:rPr lang="en-US" smtClean="0"/>
                      <a:pPr/>
                      <a:t>[VALUE]</a:t>
                    </a:fld>
                    <a:endParaRPr lang="en-US" smtClean="0"/>
                  </a:p>
                </c:rich>
              </c:tx>
              <c:dLblPos val="in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2"/>
              <c:layout/>
              <c:tx>
                <c:rich>
                  <a:bodyPr/>
                  <a:lstStyle/>
                  <a:p>
                    <a:r>
                      <a:rPr lang="en-US" smtClean="0"/>
                      <a:t>($328,856)</a:t>
                    </a:r>
                    <a:endParaRPr lang="en-US" dirty="0"/>
                  </a:p>
                </c:rich>
              </c:tx>
              <c:dLblPos val="in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Calibri" panose="020F050202020403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Sheet1!$A$2:$A$4</c:f>
              <c:strCache>
                <c:ptCount val="2"/>
                <c:pt idx="0">
                  <c:v>Total Revenue</c:v>
                </c:pt>
                <c:pt idx="1">
                  <c:v>Total Expenses</c:v>
                </c:pt>
              </c:strCache>
            </c:strRef>
          </c:cat>
          <c:val>
            <c:numRef>
              <c:f>Sheet1!$D$2:$D$4</c:f>
              <c:numCache>
                <c:formatCode>#,##0</c:formatCode>
                <c:ptCount val="3"/>
                <c:pt idx="0">
                  <c:v>4098026</c:v>
                </c:pt>
                <c:pt idx="1">
                  <c:v>4426882</c:v>
                </c:pt>
                <c:pt idx="2">
                  <c:v>-328856</c:v>
                </c:pt>
              </c:numCache>
            </c:numRef>
          </c:val>
        </c:ser>
        <c:dLbls>
          <c:dLblPos val="inEnd"/>
          <c:showLegendKey val="0"/>
          <c:showVal val="1"/>
          <c:showCatName val="0"/>
          <c:showSerName val="0"/>
          <c:showPercent val="0"/>
          <c:showBubbleSize val="0"/>
        </c:dLbls>
        <c:gapWidth val="65"/>
        <c:axId val="282715984"/>
        <c:axId val="282716544"/>
      </c:barChart>
      <c:catAx>
        <c:axId val="282715984"/>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200" b="1" i="0" u="none" strike="noStrike" kern="1200" cap="all" baseline="0">
                <a:solidFill>
                  <a:schemeClr val="dk1">
                    <a:lumMod val="75000"/>
                    <a:lumOff val="25000"/>
                  </a:schemeClr>
                </a:solidFill>
                <a:latin typeface="Calibri" panose="020F0502020204030204" pitchFamily="34" charset="0"/>
                <a:ea typeface="+mn-ea"/>
                <a:cs typeface="+mn-cs"/>
              </a:defRPr>
            </a:pPr>
            <a:endParaRPr lang="en-US"/>
          </a:p>
        </c:txPr>
        <c:crossAx val="282716544"/>
        <c:crosses val="autoZero"/>
        <c:auto val="1"/>
        <c:lblAlgn val="ctr"/>
        <c:lblOffset val="100"/>
        <c:noMultiLvlLbl val="0"/>
      </c:catAx>
      <c:valAx>
        <c:axId val="282716544"/>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 sourceLinked="1"/>
        <c:majorTickMark val="none"/>
        <c:minorTickMark val="none"/>
        <c:tickLblPos val="nextTo"/>
        <c:crossAx val="282715984"/>
        <c:crosses val="autoZero"/>
        <c:crossBetween val="between"/>
      </c:valAx>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sz="1200" b="1">
          <a:latin typeface="Calibri" panose="020F0502020204030204" pitchFamily="34" charset="0"/>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921038039259178E-4"/>
          <c:y val="0"/>
          <c:w val="0.99796712561767764"/>
          <c:h val="1"/>
        </c:manualLayout>
      </c:layout>
      <c:barChart>
        <c:barDir val="col"/>
        <c:grouping val="clustered"/>
        <c:varyColors val="0"/>
        <c:ser>
          <c:idx val="0"/>
          <c:order val="0"/>
          <c:tx>
            <c:strRef>
              <c:f>Sheet1!$B$1</c:f>
              <c:strCache>
                <c:ptCount val="1"/>
                <c:pt idx="0">
                  <c:v>Actual</c:v>
                </c:pt>
              </c:strCache>
            </c:strRef>
          </c:tx>
          <c:spPr>
            <a:solidFill>
              <a:schemeClr val="accent1">
                <a:alpha val="85000"/>
              </a:schemeClr>
            </a:solidFill>
            <a:ln w="9525" cap="flat" cmpd="sng" algn="ctr">
              <a:solidFill>
                <a:schemeClr val="lt1">
                  <a:alpha val="50000"/>
                </a:schemeClr>
              </a:solidFill>
              <a:round/>
            </a:ln>
            <a:effectLst/>
          </c:spPr>
          <c:invertIfNegative val="0"/>
          <c:dLbls>
            <c:dLbl>
              <c:idx val="0"/>
              <c:tx>
                <c:rich>
                  <a:bodyPr/>
                  <a:lstStyle/>
                  <a:p>
                    <a:r>
                      <a:rPr lang="en-US" smtClean="0"/>
                      <a:t>($</a:t>
                    </a:r>
                    <a:fld id="{F71EA82F-901E-4496-9915-C091B33F0A99}" type="VALUE">
                      <a:rPr lang="en-US" smtClean="0"/>
                      <a:pPr/>
                      <a:t>[VALUE]</a:t>
                    </a:fld>
                    <a:r>
                      <a:rPr lang="en-US" smtClean="0"/>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1"/>
              <c:tx>
                <c:rich>
                  <a:bodyPr/>
                  <a:lstStyle/>
                  <a:p>
                    <a:r>
                      <a:rPr lang="en-US" smtClean="0"/>
                      <a:t>($</a:t>
                    </a:r>
                    <a:fld id="{91043F44-711F-4675-9390-F264E3A6FDB3}" type="VALUE">
                      <a:rPr lang="en-US" smtClean="0"/>
                      <a:pPr/>
                      <a:t>[VALUE]</a:t>
                    </a:fld>
                    <a:r>
                      <a:rPr lang="en-US" smtClean="0"/>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2"/>
              <c:tx>
                <c:rich>
                  <a:bodyPr/>
                  <a:lstStyle/>
                  <a:p>
                    <a:r>
                      <a:rPr lang="en-US" smtClean="0"/>
                      <a:t>$</a:t>
                    </a:r>
                    <a:fld id="{5EAF9B7C-BC43-4880-A0C4-A52E8B133CBC}" type="VALUE">
                      <a:rPr lang="en-US" smtClean="0"/>
                      <a:pPr/>
                      <a:t>[VALUE]</a:t>
                    </a:fld>
                    <a:endParaRPr lang="en-US" smtClean="0"/>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spPr>
              <a:noFill/>
              <a:ln>
                <a:noFill/>
              </a:ln>
              <a:effectLst/>
            </c:spPr>
            <c:txPr>
              <a:bodyPr rot="0" spcFirstLastPara="1" vertOverflow="ellipsis" vert="horz" wrap="square" anchor="ctr" anchorCtr="1"/>
              <a:lstStyle/>
              <a:p>
                <a:pPr>
                  <a:defRPr sz="1300" b="1" i="0" u="none" strike="noStrike" kern="1200" baseline="0">
                    <a:solidFill>
                      <a:schemeClr val="tx1"/>
                    </a:solidFill>
                    <a:latin typeface="Calibri" panose="020F050202020403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Sheet1!$A$2:$A$4</c:f>
              <c:strCache>
                <c:ptCount val="3"/>
                <c:pt idx="0">
                  <c:v>Overall Results</c:v>
                </c:pt>
                <c:pt idx="1">
                  <c:v>Operations Results</c:v>
                </c:pt>
                <c:pt idx="2">
                  <c:v>Marketing Results</c:v>
                </c:pt>
              </c:strCache>
            </c:strRef>
          </c:cat>
          <c:val>
            <c:numRef>
              <c:f>Sheet1!$B$2:$B$4</c:f>
              <c:numCache>
                <c:formatCode>#,##0</c:formatCode>
                <c:ptCount val="3"/>
                <c:pt idx="0">
                  <c:v>444997</c:v>
                </c:pt>
                <c:pt idx="1">
                  <c:v>191422</c:v>
                </c:pt>
                <c:pt idx="2">
                  <c:v>253575</c:v>
                </c:pt>
              </c:numCache>
            </c:numRef>
          </c:val>
        </c:ser>
        <c:ser>
          <c:idx val="1"/>
          <c:order val="1"/>
          <c:tx>
            <c:strRef>
              <c:f>Sheet1!$C$1</c:f>
              <c:strCache>
                <c:ptCount val="1"/>
                <c:pt idx="0">
                  <c:v>Last Year</c:v>
                </c:pt>
              </c:strCache>
            </c:strRef>
          </c:tx>
          <c:spPr>
            <a:gradFill rotWithShape="1">
              <a:gsLst>
                <a:gs pos="0">
                  <a:schemeClr val="accent1">
                    <a:tint val="65000"/>
                    <a:shade val="92000"/>
                    <a:satMod val="130000"/>
                  </a:schemeClr>
                </a:gs>
                <a:gs pos="45000">
                  <a:schemeClr val="accent1">
                    <a:tint val="60000"/>
                    <a:shade val="99000"/>
                    <a:satMod val="120000"/>
                  </a:schemeClr>
                </a:gs>
                <a:gs pos="100000">
                  <a:schemeClr val="accent1">
                    <a:tint val="55000"/>
                    <a:satMod val="140000"/>
                  </a:schemeClr>
                </a:gs>
              </a:gsLst>
              <a:path path="circle">
                <a:fillToRect l="100000" t="100000" r="100000" b="100000"/>
              </a:path>
            </a:gradFill>
            <a:ln w="12700" cap="flat" cmpd="sng" algn="ctr">
              <a:solidFill>
                <a:schemeClr val="accent1"/>
              </a:solidFill>
              <a:prstDash val="solid"/>
              <a:round/>
            </a:ln>
            <a:effectLst/>
          </c:spPr>
          <c:invertIfNegative val="0"/>
          <c:dLbls>
            <c:dLbl>
              <c:idx val="0"/>
              <c:tx>
                <c:rich>
                  <a:bodyPr/>
                  <a:lstStyle/>
                  <a:p>
                    <a:r>
                      <a:rPr lang="en-US" smtClean="0"/>
                      <a:t>($</a:t>
                    </a:r>
                    <a:fld id="{8ADFC490-8ECE-46F7-80FD-34D7FD56A536}" type="VALUE">
                      <a:rPr lang="en-US" smtClean="0"/>
                      <a:pPr/>
                      <a:t>[VALUE]</a:t>
                    </a:fld>
                    <a:r>
                      <a:rPr lang="en-US" smtClean="0"/>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1"/>
              <c:tx>
                <c:rich>
                  <a:bodyPr/>
                  <a:lstStyle/>
                  <a:p>
                    <a:r>
                      <a:rPr lang="en-US" smtClean="0"/>
                      <a:t>($</a:t>
                    </a:r>
                    <a:fld id="{37B899B8-104A-4F2B-9F0E-F5694DE8EC0A}" type="VALUE">
                      <a:rPr lang="en-US" smtClean="0"/>
                      <a:pPr/>
                      <a:t>[VALUE]</a:t>
                    </a:fld>
                    <a:r>
                      <a:rPr lang="en-US" smtClean="0"/>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2"/>
              <c:tx>
                <c:rich>
                  <a:bodyPr/>
                  <a:lstStyle/>
                  <a:p>
                    <a:r>
                      <a:rPr lang="en-US" smtClean="0"/>
                      <a:t>$</a:t>
                    </a:r>
                    <a:fld id="{EF4CA3C0-8F0B-4073-9518-BCA55D3DE1F4}" type="VALUE">
                      <a:rPr lang="en-US" smtClean="0"/>
                      <a:pPr/>
                      <a:t>[VALUE]</a:t>
                    </a:fld>
                    <a:endParaRPr lang="en-US" smtClean="0"/>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spPr>
              <a:noFill/>
              <a:ln>
                <a:noFill/>
              </a:ln>
              <a:effectLst/>
            </c:spPr>
            <c:txPr>
              <a:bodyPr rot="0" spcFirstLastPara="1" vertOverflow="ellipsis" vert="horz" wrap="square" anchor="ctr" anchorCtr="1"/>
              <a:lstStyle/>
              <a:p>
                <a:pPr>
                  <a:defRPr sz="1300" b="1" i="0" u="none" strike="noStrike" kern="1200" baseline="0">
                    <a:solidFill>
                      <a:schemeClr val="tx1"/>
                    </a:solidFill>
                    <a:latin typeface="Calibri" panose="020F050202020403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Sheet1!$A$2:$A$4</c:f>
              <c:strCache>
                <c:ptCount val="3"/>
                <c:pt idx="0">
                  <c:v>Overall Results</c:v>
                </c:pt>
                <c:pt idx="1">
                  <c:v>Operations Results</c:v>
                </c:pt>
                <c:pt idx="2">
                  <c:v>Marketing Results</c:v>
                </c:pt>
              </c:strCache>
            </c:strRef>
          </c:cat>
          <c:val>
            <c:numRef>
              <c:f>Sheet1!$C$2:$C$4</c:f>
              <c:numCache>
                <c:formatCode>#,##0</c:formatCode>
                <c:ptCount val="3"/>
                <c:pt idx="0">
                  <c:v>398783</c:v>
                </c:pt>
                <c:pt idx="1">
                  <c:v>231129</c:v>
                </c:pt>
                <c:pt idx="2">
                  <c:v>167655</c:v>
                </c:pt>
              </c:numCache>
            </c:numRef>
          </c:val>
        </c:ser>
        <c:ser>
          <c:idx val="2"/>
          <c:order val="2"/>
          <c:tx>
            <c:strRef>
              <c:f>Sheet1!$D$1</c:f>
              <c:strCache>
                <c:ptCount val="1"/>
                <c:pt idx="0">
                  <c:v>Budget2</c:v>
                </c:pt>
              </c:strCache>
            </c:strRef>
          </c:tx>
          <c:spPr>
            <a:solidFill>
              <a:schemeClr val="accent3">
                <a:alpha val="85000"/>
              </a:schemeClr>
            </a:solidFill>
            <a:ln w="9525" cap="flat" cmpd="sng" algn="ctr">
              <a:solidFill>
                <a:schemeClr val="lt1">
                  <a:alpha val="50000"/>
                </a:schemeClr>
              </a:solidFill>
              <a:round/>
            </a:ln>
            <a:effectLst/>
          </c:spPr>
          <c:invertIfNegative val="0"/>
          <c:dLbls>
            <c:dLbl>
              <c:idx val="0"/>
              <c:tx>
                <c:rich>
                  <a:bodyPr/>
                  <a:lstStyle/>
                  <a:p>
                    <a:r>
                      <a:rPr lang="en-US" smtClean="0"/>
                      <a:t>($</a:t>
                    </a:r>
                    <a:fld id="{D74714D5-D68A-4CEF-80EB-992A78B1E485}" type="VALUE">
                      <a:rPr lang="en-US" smtClean="0"/>
                      <a:pPr/>
                      <a:t>[VALUE]</a:t>
                    </a:fld>
                    <a:r>
                      <a:rPr lang="en-US" smtClean="0"/>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1"/>
              <c:tx>
                <c:rich>
                  <a:bodyPr/>
                  <a:lstStyle/>
                  <a:p>
                    <a:r>
                      <a:rPr lang="en-US" smtClean="0"/>
                      <a:t>($</a:t>
                    </a:r>
                    <a:fld id="{C8F709BA-00B8-433F-8B53-6661E290D504}" type="VALUE">
                      <a:rPr lang="en-US" smtClean="0"/>
                      <a:pPr/>
                      <a:t>[VALUE]</a:t>
                    </a:fld>
                    <a:r>
                      <a:rPr lang="en-US" smtClean="0"/>
                      <a:t>)</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2"/>
              <c:tx>
                <c:rich>
                  <a:bodyPr/>
                  <a:lstStyle/>
                  <a:p>
                    <a:r>
                      <a:rPr lang="en-US" smtClean="0"/>
                      <a:t>$</a:t>
                    </a:r>
                    <a:fld id="{BDEACC29-FE5E-43E0-BBAA-96B934C0E482}" type="VALUE">
                      <a:rPr lang="en-US" smtClean="0"/>
                      <a:pPr/>
                      <a:t>[VALUE]</a:t>
                    </a:fld>
                    <a:endParaRPr lang="en-US" smtClean="0"/>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Calibri" panose="020F050202020403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Sheet1!$A$2:$A$4</c:f>
              <c:strCache>
                <c:ptCount val="3"/>
                <c:pt idx="0">
                  <c:v>Overall Results</c:v>
                </c:pt>
                <c:pt idx="1">
                  <c:v>Operations Results</c:v>
                </c:pt>
                <c:pt idx="2">
                  <c:v>Marketing Results</c:v>
                </c:pt>
              </c:strCache>
            </c:strRef>
          </c:cat>
          <c:val>
            <c:numRef>
              <c:f>Sheet1!$D$2:$D$4</c:f>
              <c:numCache>
                <c:formatCode>#,##0</c:formatCode>
                <c:ptCount val="3"/>
                <c:pt idx="0">
                  <c:v>328856</c:v>
                </c:pt>
                <c:pt idx="1">
                  <c:v>221558</c:v>
                </c:pt>
                <c:pt idx="2">
                  <c:v>107298</c:v>
                </c:pt>
              </c:numCache>
            </c:numRef>
          </c:val>
        </c:ser>
        <c:dLbls>
          <c:dLblPos val="inEnd"/>
          <c:showLegendKey val="0"/>
          <c:showVal val="1"/>
          <c:showCatName val="0"/>
          <c:showSerName val="0"/>
          <c:showPercent val="0"/>
          <c:showBubbleSize val="0"/>
        </c:dLbls>
        <c:gapWidth val="65"/>
        <c:axId val="282861568"/>
        <c:axId val="282862128"/>
      </c:barChart>
      <c:catAx>
        <c:axId val="282861568"/>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2200" b="1" i="0" u="none" strike="noStrike" kern="1200" cap="all" baseline="0">
                <a:solidFill>
                  <a:schemeClr val="tx1"/>
                </a:solidFill>
                <a:latin typeface="Calibri" panose="020F0502020204030204" pitchFamily="34" charset="0"/>
                <a:ea typeface="+mn-ea"/>
                <a:cs typeface="+mn-cs"/>
              </a:defRPr>
            </a:pPr>
            <a:endParaRPr lang="en-US"/>
          </a:p>
        </c:txPr>
        <c:crossAx val="282862128"/>
        <c:crosses val="autoZero"/>
        <c:auto val="1"/>
        <c:lblAlgn val="ctr"/>
        <c:lblOffset val="100"/>
        <c:noMultiLvlLbl val="0"/>
      </c:catAx>
      <c:valAx>
        <c:axId val="282862128"/>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 sourceLinked="1"/>
        <c:majorTickMark val="none"/>
        <c:minorTickMark val="none"/>
        <c:tickLblPos val="nextTo"/>
        <c:crossAx val="282861568"/>
        <c:crosses val="autoZero"/>
        <c:crossBetween val="between"/>
      </c:valAx>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sz="1200" b="1">
          <a:latin typeface="Calibri" panose="020F0502020204030204" pitchFamily="34" charset="0"/>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0.32639</cdr:x>
      <cdr:y>0.40334</cdr:y>
    </cdr:from>
    <cdr:to>
      <cdr:x>0.47361</cdr:x>
      <cdr:y>0.42111</cdr:y>
    </cdr:to>
    <cdr:sp macro="" textlink="">
      <cdr:nvSpPr>
        <cdr:cNvPr id="2" name="Text Box 1"/>
        <cdr:cNvSpPr txBox="1"/>
      </cdr:nvSpPr>
      <cdr:spPr>
        <a:xfrm xmlns:a="http://schemas.openxmlformats.org/drawingml/2006/main">
          <a:off x="2238375" y="3676650"/>
          <a:ext cx="1009650" cy="16192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0.82778</cdr:x>
      <cdr:y>0.68757</cdr:y>
    </cdr:from>
    <cdr:to>
      <cdr:x>0.96111</cdr:x>
      <cdr:y>0.70533</cdr:y>
    </cdr:to>
    <cdr:sp macro="" textlink="">
      <cdr:nvSpPr>
        <cdr:cNvPr id="3" name="Text Box 2"/>
        <cdr:cNvSpPr txBox="1"/>
      </cdr:nvSpPr>
      <cdr:spPr>
        <a:xfrm xmlns:a="http://schemas.openxmlformats.org/drawingml/2006/main">
          <a:off x="5676900" y="6267450"/>
          <a:ext cx="914400" cy="16192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0.75391</cdr:x>
      <cdr:y>0.40494</cdr:y>
    </cdr:from>
    <cdr:to>
      <cdr:x>0.97588</cdr:x>
      <cdr:y>0.73743</cdr:y>
    </cdr:to>
    <cdr:sp macro="" textlink="">
      <cdr:nvSpPr>
        <cdr:cNvPr id="4" name="Text Box 3"/>
        <cdr:cNvSpPr txBox="1"/>
      </cdr:nvSpPr>
      <cdr:spPr>
        <a:xfrm xmlns:a="http://schemas.openxmlformats.org/drawingml/2006/main">
          <a:off x="8157608" y="1030346"/>
          <a:ext cx="2401804" cy="84601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1" dirty="0">
              <a:latin typeface="Calibri" panose="020F0502020204030204" pitchFamily="34" charset="0"/>
            </a:rPr>
            <a:t>OVERALL</a:t>
          </a:r>
          <a:r>
            <a:rPr lang="en-US" sz="1200" b="1" baseline="0" dirty="0">
              <a:latin typeface="Calibri" panose="020F0502020204030204" pitchFamily="34" charset="0"/>
            </a:rPr>
            <a:t> PROFIT (LOSS)</a:t>
          </a:r>
        </a:p>
        <a:p xmlns:a="http://schemas.openxmlformats.org/drawingml/2006/main">
          <a:endParaRPr lang="en-US" sz="700" dirty="0"/>
        </a:p>
      </cdr:txBody>
    </cdr:sp>
  </cdr:relSizeAnchor>
  <cdr:relSizeAnchor xmlns:cdr="http://schemas.openxmlformats.org/drawingml/2006/chartDrawing">
    <cdr:from>
      <cdr:x>0.04192</cdr:x>
      <cdr:y>0.56859</cdr:y>
    </cdr:from>
    <cdr:to>
      <cdr:x>0.10717</cdr:x>
      <cdr:y>0.77795</cdr:y>
    </cdr:to>
    <cdr:sp macro="" textlink="">
      <cdr:nvSpPr>
        <cdr:cNvPr id="5" name="TextBox 4"/>
        <cdr:cNvSpPr txBox="1"/>
      </cdr:nvSpPr>
      <cdr:spPr>
        <a:xfrm xmlns:a="http://schemas.openxmlformats.org/drawingml/2006/main">
          <a:off x="453620" y="1446756"/>
          <a:ext cx="706055" cy="53271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0.03607</cdr:x>
      <cdr:y>0.70517</cdr:y>
    </cdr:from>
    <cdr:to>
      <cdr:x>0.21735</cdr:x>
      <cdr:y>1</cdr:y>
    </cdr:to>
    <cdr:sp macro="" textlink="">
      <cdr:nvSpPr>
        <cdr:cNvPr id="6" name="TextBox 5"/>
        <cdr:cNvSpPr txBox="1"/>
      </cdr:nvSpPr>
      <cdr:spPr>
        <a:xfrm xmlns:a="http://schemas.openxmlformats.org/drawingml/2006/main">
          <a:off x="390241" y="1690654"/>
          <a:ext cx="1961573" cy="706858"/>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b="1" i="1" dirty="0" smtClean="0"/>
            <a:t>2017 Actual        2016 Actual         2017</a:t>
          </a:r>
          <a:r>
            <a:rPr lang="en-US" dirty="0" smtClean="0"/>
            <a:t> </a:t>
          </a:r>
          <a:r>
            <a:rPr lang="en-US" b="1" i="1" dirty="0" smtClean="0"/>
            <a:t>Budget</a:t>
          </a:r>
        </a:p>
        <a:p xmlns:a="http://schemas.openxmlformats.org/drawingml/2006/main">
          <a:endParaRPr lang="en-US" sz="1100" dirty="0"/>
        </a:p>
      </cdr:txBody>
    </cdr:sp>
  </cdr:relSizeAnchor>
  <cdr:relSizeAnchor xmlns:cdr="http://schemas.openxmlformats.org/drawingml/2006/chartDrawing">
    <cdr:from>
      <cdr:x>0.371</cdr:x>
      <cdr:y>0.71427</cdr:y>
    </cdr:from>
    <cdr:to>
      <cdr:x>0.46232</cdr:x>
      <cdr:y>1</cdr:y>
    </cdr:to>
    <cdr:sp macro="" textlink="">
      <cdr:nvSpPr>
        <cdr:cNvPr id="7" name="TextBox 6"/>
        <cdr:cNvSpPr txBox="1"/>
      </cdr:nvSpPr>
      <cdr:spPr>
        <a:xfrm xmlns:a="http://schemas.openxmlformats.org/drawingml/2006/main">
          <a:off x="4014387" y="1712471"/>
          <a:ext cx="988100" cy="685041"/>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b="1" i="1" dirty="0" smtClean="0"/>
            <a:t>2017 Actual        2016 Actual          2017 Budget</a:t>
          </a:r>
        </a:p>
        <a:p xmlns:a="http://schemas.openxmlformats.org/drawingml/2006/main">
          <a:r>
            <a:rPr lang="en-US" sz="1100" dirty="0" smtClean="0"/>
            <a:t> </a:t>
          </a:r>
          <a:endParaRPr lang="en-US" sz="1100" dirty="0"/>
        </a:p>
      </cdr:txBody>
    </cdr:sp>
  </cdr:relSizeAnchor>
  <cdr:relSizeAnchor xmlns:cdr="http://schemas.openxmlformats.org/drawingml/2006/chartDrawing">
    <cdr:from>
      <cdr:x>0.81104</cdr:x>
      <cdr:y>0.64063</cdr:y>
    </cdr:from>
    <cdr:to>
      <cdr:x>0.89555</cdr:x>
      <cdr:y>1</cdr:y>
    </cdr:to>
    <cdr:sp macro="" textlink="">
      <cdr:nvSpPr>
        <cdr:cNvPr id="8" name="TextBox 7"/>
        <cdr:cNvSpPr txBox="1"/>
      </cdr:nvSpPr>
      <cdr:spPr>
        <a:xfrm xmlns:a="http://schemas.openxmlformats.org/drawingml/2006/main">
          <a:off x="8775817" y="2060492"/>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0.71277</cdr:x>
      <cdr:y>0.72792</cdr:y>
    </cdr:from>
    <cdr:to>
      <cdr:x>0.79727</cdr:x>
      <cdr:y>1</cdr:y>
    </cdr:to>
    <cdr:sp macro="" textlink="">
      <cdr:nvSpPr>
        <cdr:cNvPr id="9" name="TextBox 8"/>
        <cdr:cNvSpPr txBox="1"/>
      </cdr:nvSpPr>
      <cdr:spPr>
        <a:xfrm xmlns:a="http://schemas.openxmlformats.org/drawingml/2006/main">
          <a:off x="7712421" y="1852148"/>
          <a:ext cx="914400" cy="69230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b="1" i="1" dirty="0" smtClean="0"/>
            <a:t>2017 Actual      2016 Actual      2017 Budget</a:t>
          </a:r>
        </a:p>
        <a:p xmlns:a="http://schemas.openxmlformats.org/drawingml/2006/main">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0.32639</cdr:x>
      <cdr:y>0.40334</cdr:y>
    </cdr:from>
    <cdr:to>
      <cdr:x>0.47361</cdr:x>
      <cdr:y>0.42111</cdr:y>
    </cdr:to>
    <cdr:sp macro="" textlink="">
      <cdr:nvSpPr>
        <cdr:cNvPr id="2" name="Text Box 1"/>
        <cdr:cNvSpPr txBox="1"/>
      </cdr:nvSpPr>
      <cdr:spPr>
        <a:xfrm xmlns:a="http://schemas.openxmlformats.org/drawingml/2006/main">
          <a:off x="2238375" y="3676650"/>
          <a:ext cx="1009650" cy="16192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0.82778</cdr:x>
      <cdr:y>0.68757</cdr:y>
    </cdr:from>
    <cdr:to>
      <cdr:x>0.96111</cdr:x>
      <cdr:y>0.70533</cdr:y>
    </cdr:to>
    <cdr:sp macro="" textlink="">
      <cdr:nvSpPr>
        <cdr:cNvPr id="3" name="Text Box 2"/>
        <cdr:cNvSpPr txBox="1"/>
      </cdr:nvSpPr>
      <cdr:spPr>
        <a:xfrm xmlns:a="http://schemas.openxmlformats.org/drawingml/2006/main">
          <a:off x="5676900" y="6267450"/>
          <a:ext cx="914400" cy="16192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0.75644</cdr:x>
      <cdr:y>0.62479</cdr:y>
    </cdr:from>
    <cdr:to>
      <cdr:x>0.97841</cdr:x>
      <cdr:y>0.72055</cdr:y>
    </cdr:to>
    <cdr:sp macro="" textlink="">
      <cdr:nvSpPr>
        <cdr:cNvPr id="4" name="Text Box 3"/>
        <cdr:cNvSpPr txBox="1"/>
      </cdr:nvSpPr>
      <cdr:spPr>
        <a:xfrm xmlns:a="http://schemas.openxmlformats.org/drawingml/2006/main">
          <a:off x="8184988" y="1576165"/>
          <a:ext cx="2401805" cy="24156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200" b="1" dirty="0">
            <a:latin typeface="Calibri" panose="020F0502020204030204" pitchFamily="34" charset="0"/>
          </a:endParaRPr>
        </a:p>
        <a:p xmlns:a="http://schemas.openxmlformats.org/drawingml/2006/main">
          <a:endParaRPr lang="en-US" sz="1200" b="1" baseline="0" dirty="0">
            <a:latin typeface="Calibri" panose="020F0502020204030204" pitchFamily="34" charset="0"/>
          </a:endParaRPr>
        </a:p>
        <a:p xmlns:a="http://schemas.openxmlformats.org/drawingml/2006/main">
          <a:endParaRPr lang="en-US" sz="700" dirty="0"/>
        </a:p>
      </cdr:txBody>
    </cdr:sp>
  </cdr:relSizeAnchor>
  <cdr:relSizeAnchor xmlns:cdr="http://schemas.openxmlformats.org/drawingml/2006/chartDrawing">
    <cdr:from>
      <cdr:x>0.05491</cdr:x>
      <cdr:y>0.14024</cdr:y>
    </cdr:from>
    <cdr:to>
      <cdr:x>0.13942</cdr:x>
      <cdr:y>0.40649</cdr:y>
    </cdr:to>
    <cdr:sp macro="" textlink="">
      <cdr:nvSpPr>
        <cdr:cNvPr id="5" name="TextBox 4"/>
        <cdr:cNvSpPr txBox="1"/>
      </cdr:nvSpPr>
      <cdr:spPr>
        <a:xfrm xmlns:a="http://schemas.openxmlformats.org/drawingml/2006/main">
          <a:off x="594195" y="48162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0.14355</cdr:x>
      <cdr:y>0.23375</cdr:y>
    </cdr:from>
    <cdr:to>
      <cdr:x>0.22805</cdr:x>
      <cdr:y>0.5</cdr:y>
    </cdr:to>
    <cdr:sp macro="" textlink="">
      <cdr:nvSpPr>
        <cdr:cNvPr id="6" name="TextBox 5"/>
        <cdr:cNvSpPr txBox="1"/>
      </cdr:nvSpPr>
      <cdr:spPr>
        <a:xfrm xmlns:a="http://schemas.openxmlformats.org/drawingml/2006/main">
          <a:off x="1553215" y="802755"/>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0.23447</cdr:x>
      <cdr:y>0.32811</cdr:y>
    </cdr:from>
    <cdr:to>
      <cdr:x>0.31898</cdr:x>
      <cdr:y>0.59437</cdr:y>
    </cdr:to>
    <cdr:sp macro="" textlink="">
      <cdr:nvSpPr>
        <cdr:cNvPr id="7" name="TextBox 6"/>
        <cdr:cNvSpPr txBox="1"/>
      </cdr:nvSpPr>
      <cdr:spPr>
        <a:xfrm xmlns:a="http://schemas.openxmlformats.org/drawingml/2006/main">
          <a:off x="2537064" y="1126846"/>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smtClean="0"/>
        </a:p>
        <a:p xmlns:a="http://schemas.openxmlformats.org/drawingml/2006/main">
          <a:endParaRPr lang="en-US" sz="1100" dirty="0"/>
        </a:p>
      </cdr:txBody>
    </cdr:sp>
  </cdr:relSizeAnchor>
  <cdr:relSizeAnchor xmlns:cdr="http://schemas.openxmlformats.org/drawingml/2006/chartDrawing">
    <cdr:from>
      <cdr:x>0.38744</cdr:x>
      <cdr:y>0.56827</cdr:y>
    </cdr:from>
    <cdr:to>
      <cdr:x>0.47195</cdr:x>
      <cdr:y>0.83452</cdr:y>
    </cdr:to>
    <cdr:sp macro="" textlink="">
      <cdr:nvSpPr>
        <cdr:cNvPr id="8" name="TextBox 7"/>
        <cdr:cNvSpPr txBox="1"/>
      </cdr:nvSpPr>
      <cdr:spPr>
        <a:xfrm xmlns:a="http://schemas.openxmlformats.org/drawingml/2006/main">
          <a:off x="4192243" y="1951605"/>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0.48011</cdr:x>
      <cdr:y>0.5</cdr:y>
    </cdr:from>
    <cdr:to>
      <cdr:x>0.56462</cdr:x>
      <cdr:y>0.76625</cdr:y>
    </cdr:to>
    <cdr:sp macro="" textlink="">
      <cdr:nvSpPr>
        <cdr:cNvPr id="9" name="TextBox 8"/>
        <cdr:cNvSpPr txBox="1"/>
      </cdr:nvSpPr>
      <cdr:spPr>
        <a:xfrm xmlns:a="http://schemas.openxmlformats.org/drawingml/2006/main">
          <a:off x="5195012" y="1717155"/>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0.56822</cdr:x>
      <cdr:y>0.5261</cdr:y>
    </cdr:from>
    <cdr:to>
      <cdr:x>0.65273</cdr:x>
      <cdr:y>0.79236</cdr:y>
    </cdr:to>
    <cdr:sp macro="" textlink="">
      <cdr:nvSpPr>
        <cdr:cNvPr id="10" name="TextBox 9"/>
        <cdr:cNvSpPr txBox="1"/>
      </cdr:nvSpPr>
      <cdr:spPr>
        <a:xfrm xmlns:a="http://schemas.openxmlformats.org/drawingml/2006/main">
          <a:off x="6148365" y="1806797"/>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0.04261</cdr:x>
      <cdr:y>0.757</cdr:y>
    </cdr:from>
    <cdr:to>
      <cdr:x>0.12712</cdr:x>
      <cdr:y>1</cdr:y>
    </cdr:to>
    <cdr:sp macro="" textlink="">
      <cdr:nvSpPr>
        <cdr:cNvPr id="11" name="TextBox 10"/>
        <cdr:cNvSpPr txBox="1"/>
      </cdr:nvSpPr>
      <cdr:spPr>
        <a:xfrm xmlns:a="http://schemas.openxmlformats.org/drawingml/2006/main">
          <a:off x="461087" y="2599787"/>
          <a:ext cx="914400" cy="83452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b="1" i="1" dirty="0" smtClean="0"/>
            <a:t>2017 Actual        2016 Actual          2017 Budget</a:t>
          </a:r>
        </a:p>
        <a:p xmlns:a="http://schemas.openxmlformats.org/drawingml/2006/main">
          <a:endParaRPr lang="en-US" sz="1100" dirty="0"/>
        </a:p>
      </cdr:txBody>
    </cdr:sp>
  </cdr:relSizeAnchor>
  <cdr:relSizeAnchor xmlns:cdr="http://schemas.openxmlformats.org/drawingml/2006/chartDrawing">
    <cdr:from>
      <cdr:x>0.37353</cdr:x>
      <cdr:y>0.76374</cdr:y>
    </cdr:from>
    <cdr:to>
      <cdr:x>0.45804</cdr:x>
      <cdr:y>1</cdr:y>
    </cdr:to>
    <cdr:sp macro="" textlink="">
      <cdr:nvSpPr>
        <cdr:cNvPr id="12" name="TextBox 11"/>
        <cdr:cNvSpPr txBox="1"/>
      </cdr:nvSpPr>
      <cdr:spPr>
        <a:xfrm xmlns:a="http://schemas.openxmlformats.org/drawingml/2006/main">
          <a:off x="4041772" y="2622935"/>
          <a:ext cx="914400" cy="8113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b="1" i="1" dirty="0" smtClean="0"/>
            <a:t>2017 Actual         2016 Actual        2017 Budget</a:t>
          </a:r>
        </a:p>
        <a:p xmlns:a="http://schemas.openxmlformats.org/drawingml/2006/main">
          <a:endParaRPr lang="en-US" sz="1100" dirty="0"/>
        </a:p>
      </cdr:txBody>
    </cdr:sp>
  </cdr:relSizeAnchor>
  <cdr:relSizeAnchor xmlns:cdr="http://schemas.openxmlformats.org/drawingml/2006/chartDrawing">
    <cdr:from>
      <cdr:x>0.70728</cdr:x>
      <cdr:y>0.76374</cdr:y>
    </cdr:from>
    <cdr:to>
      <cdr:x>0.79179</cdr:x>
      <cdr:y>1</cdr:y>
    </cdr:to>
    <cdr:sp macro="" textlink="">
      <cdr:nvSpPr>
        <cdr:cNvPr id="13" name="TextBox 12"/>
        <cdr:cNvSpPr txBox="1"/>
      </cdr:nvSpPr>
      <cdr:spPr>
        <a:xfrm xmlns:a="http://schemas.openxmlformats.org/drawingml/2006/main">
          <a:off x="7653073" y="2622935"/>
          <a:ext cx="914400" cy="8113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b="1" i="1" dirty="0" smtClean="0"/>
            <a:t>2017 Actua</a:t>
          </a:r>
          <a:r>
            <a:rPr lang="en-US" b="1" i="1" dirty="0" smtClean="0"/>
            <a:t>l         2016 Actual        2017 Budget</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3407"/>
          </a:xfrm>
          <a:prstGeom prst="rect">
            <a:avLst/>
          </a:prstGeom>
        </p:spPr>
        <p:txBody>
          <a:bodyPr vert="horz" lIns="91440" tIns="45720" rIns="91440" bIns="45720" rtlCol="0"/>
          <a:lstStyle>
            <a:lvl1pPr algn="r">
              <a:defRPr sz="1200"/>
            </a:lvl1pPr>
          </a:lstStyle>
          <a:p>
            <a:fld id="{CC51BD30-6F4C-453C-A0A6-D4A80E542D7F}" type="datetimeFigureOut">
              <a:rPr lang="en-US" smtClean="0"/>
              <a:t>1/19/2018</a:t>
            </a:fld>
            <a:endParaRPr lang="en-US"/>
          </a:p>
        </p:txBody>
      </p:sp>
      <p:sp>
        <p:nvSpPr>
          <p:cNvPr id="4" name="Footer Placeholder 3"/>
          <p:cNvSpPr>
            <a:spLocks noGrp="1"/>
          </p:cNvSpPr>
          <p:nvPr>
            <p:ph type="ftr" sz="quarter" idx="2"/>
          </p:nvPr>
        </p:nvSpPr>
        <p:spPr>
          <a:xfrm>
            <a:off x="0" y="8772669"/>
            <a:ext cx="3037840" cy="46340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3406"/>
          </a:xfrm>
          <a:prstGeom prst="rect">
            <a:avLst/>
          </a:prstGeom>
        </p:spPr>
        <p:txBody>
          <a:bodyPr vert="horz" lIns="91440" tIns="45720" rIns="91440" bIns="45720" rtlCol="0" anchor="b"/>
          <a:lstStyle>
            <a:lvl1pPr algn="r">
              <a:defRPr sz="1200"/>
            </a:lvl1pPr>
          </a:lstStyle>
          <a:p>
            <a:fld id="{C4B9D6D0-6F49-434E-975F-B5389FDB325C}" type="slidenum">
              <a:rPr lang="en-US" smtClean="0"/>
              <a:t>‹#›</a:t>
            </a:fld>
            <a:endParaRPr lang="en-US"/>
          </a:p>
        </p:txBody>
      </p:sp>
    </p:spTree>
    <p:extLst>
      <p:ext uri="{BB962C8B-B14F-4D97-AF65-F5344CB8AC3E}">
        <p14:creationId xmlns:p14="http://schemas.microsoft.com/office/powerpoint/2010/main" val="109565632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9317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75133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98220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84427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7484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00910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68014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76733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8A87A34-81AB-432B-8DAE-1953F412C126}" type="datetimeFigureOut">
              <a:rPr lang="en-US" smtClean="0"/>
              <a:t>1/19/2018</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68202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8A87A34-81AB-432B-8DAE-1953F412C126}" type="datetimeFigureOut">
              <a:rPr lang="en-US" smtClean="0"/>
              <a:t>1/19/2018</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227870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6338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8A87A34-81AB-432B-8DAE-1953F412C126}" type="datetimeFigureOut">
              <a:rPr lang="en-US" smtClean="0"/>
              <a:pPr/>
              <a:t>1/19/2018</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D22F896-40B5-4ADD-8801-0D06FADFA09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4110034"/>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8" b="8"/>
          <a:stretch/>
        </p:blipFill>
        <p:spPr>
          <a:xfrm>
            <a:off x="3468028" y="501804"/>
            <a:ext cx="5163015" cy="22971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Title 1"/>
          <p:cNvSpPr>
            <a:spLocks noGrp="1"/>
          </p:cNvSpPr>
          <p:nvPr>
            <p:ph type="ctrTitle"/>
          </p:nvPr>
        </p:nvSpPr>
        <p:spPr>
          <a:xfrm>
            <a:off x="824463" y="2442117"/>
            <a:ext cx="10273004" cy="1344038"/>
          </a:xfrm>
        </p:spPr>
        <p:txBody>
          <a:bodyPr>
            <a:normAutofit/>
          </a:bodyPr>
          <a:lstStyle/>
          <a:p>
            <a:pPr algn="ctr"/>
            <a:r>
              <a:rPr lang="en-US" sz="4800" cap="none" dirty="0" smtClean="0">
                <a:solidFill>
                  <a:schemeClr val="accent2"/>
                </a:solidFill>
                <a:latin typeface="Albertus Medium" panose="020E0602030304020304" pitchFamily="34" charset="0"/>
              </a:rPr>
              <a:t>Branson Convention Center</a:t>
            </a:r>
            <a:br>
              <a:rPr lang="en-US" sz="4800" cap="none" dirty="0" smtClean="0">
                <a:solidFill>
                  <a:schemeClr val="accent2"/>
                </a:solidFill>
                <a:latin typeface="Albertus Medium" panose="020E0602030304020304" pitchFamily="34" charset="0"/>
              </a:rPr>
            </a:br>
            <a:r>
              <a:rPr lang="en-US" sz="4800" cap="none" dirty="0" smtClean="0">
                <a:solidFill>
                  <a:schemeClr val="accent2"/>
                </a:solidFill>
                <a:latin typeface="Albertus Medium" panose="020E0602030304020304" pitchFamily="34" charset="0"/>
              </a:rPr>
              <a:t>2017 Year End Review</a:t>
            </a:r>
            <a:endParaRPr lang="en-US" sz="4800" cap="none" dirty="0">
              <a:solidFill>
                <a:schemeClr val="accent2"/>
              </a:solidFill>
              <a:latin typeface="Albertus Medium" panose="020E06020303040203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2608" y="4906537"/>
            <a:ext cx="3233854" cy="102591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ctangle 5"/>
          <p:cNvSpPr/>
          <p:nvPr/>
        </p:nvSpPr>
        <p:spPr>
          <a:xfrm>
            <a:off x="824463" y="4343400"/>
            <a:ext cx="10426700" cy="40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71910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3543" y="234175"/>
            <a:ext cx="8901486" cy="669073"/>
          </a:xfrm>
        </p:spPr>
        <p:txBody>
          <a:bodyPr>
            <a:normAutofit fontScale="90000"/>
          </a:bodyPr>
          <a:lstStyle/>
          <a:p>
            <a:pPr algn="ctr"/>
            <a:r>
              <a:rPr lang="en-US" sz="3600" b="1" u="sng" cap="none" dirty="0" smtClean="0">
                <a:solidFill>
                  <a:schemeClr val="accent2"/>
                </a:solidFill>
                <a:latin typeface="Albertus Medium" panose="020E0602030304020304" pitchFamily="34" charset="0"/>
              </a:rPr>
              <a:t>Comparison of Actuals and Budget</a:t>
            </a:r>
            <a:r>
              <a:rPr lang="en-US" cap="none" dirty="0" smtClean="0">
                <a:solidFill>
                  <a:schemeClr val="accent2"/>
                </a:solidFill>
                <a:latin typeface="Albertus Medium" panose="020E0602030304020304" pitchFamily="34" charset="0"/>
              </a:rPr>
              <a:t/>
            </a:r>
            <a:br>
              <a:rPr lang="en-US" cap="none" dirty="0" smtClean="0">
                <a:solidFill>
                  <a:schemeClr val="accent2"/>
                </a:solidFill>
                <a:latin typeface="Albertus Medium" panose="020E0602030304020304" pitchFamily="34" charset="0"/>
              </a:rPr>
            </a:br>
            <a:endParaRPr lang="en-US" sz="2000" cap="none" dirty="0">
              <a:solidFill>
                <a:schemeClr val="accent2"/>
              </a:solidFill>
              <a:latin typeface="Albertus Medium" panose="020E0602030304020304" pitchFamily="34"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17084212"/>
              </p:ext>
            </p:extLst>
          </p:nvPr>
        </p:nvGraphicFramePr>
        <p:xfrm>
          <a:off x="669125" y="903249"/>
          <a:ext cx="10820400" cy="23975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669125" y="3300761"/>
            <a:ext cx="10820400" cy="3139321"/>
          </a:xfrm>
          <a:prstGeom prst="rect">
            <a:avLst/>
          </a:prstGeom>
        </p:spPr>
        <p:txBody>
          <a:bodyPr wrap="square">
            <a:spAutoFit/>
          </a:bodyPr>
          <a:lstStyle/>
          <a:p>
            <a:pPr algn="ctr"/>
            <a:r>
              <a:rPr lang="en-US" sz="2100" b="1" u="sng" dirty="0" smtClean="0">
                <a:solidFill>
                  <a:schemeClr val="accent2"/>
                </a:solidFill>
              </a:rPr>
              <a:t>TOTAL REVENUE: </a:t>
            </a:r>
          </a:p>
          <a:p>
            <a:pPr algn="ctr"/>
            <a:r>
              <a:rPr lang="en-US" sz="2100" dirty="0" smtClean="0">
                <a:solidFill>
                  <a:schemeClr val="accent2"/>
                </a:solidFill>
              </a:rPr>
              <a:t>2017</a:t>
            </a:r>
            <a:r>
              <a:rPr lang="en-US" sz="2100" dirty="0">
                <a:solidFill>
                  <a:schemeClr val="accent2"/>
                </a:solidFill>
              </a:rPr>
              <a:t>= </a:t>
            </a:r>
            <a:r>
              <a:rPr lang="en-US" sz="2100" dirty="0" smtClean="0">
                <a:solidFill>
                  <a:schemeClr val="accent2"/>
                </a:solidFill>
              </a:rPr>
              <a:t>$4.5M </a:t>
            </a:r>
            <a:r>
              <a:rPr lang="en-US" sz="2100" dirty="0">
                <a:solidFill>
                  <a:schemeClr val="accent2"/>
                </a:solidFill>
              </a:rPr>
              <a:t>/ </a:t>
            </a:r>
            <a:r>
              <a:rPr lang="en-US" sz="2100" dirty="0" smtClean="0">
                <a:solidFill>
                  <a:schemeClr val="accent2"/>
                </a:solidFill>
              </a:rPr>
              <a:t>2016=$4.3M / 2017 Budget $4.1M</a:t>
            </a:r>
          </a:p>
          <a:p>
            <a:pPr algn="ctr"/>
            <a:endParaRPr lang="en-US" sz="1000" dirty="0">
              <a:solidFill>
                <a:schemeClr val="accent2"/>
              </a:solidFill>
            </a:endParaRPr>
          </a:p>
          <a:p>
            <a:pPr algn="ctr"/>
            <a:r>
              <a:rPr lang="en-US" sz="2100" b="1" u="sng" dirty="0" smtClean="0">
                <a:solidFill>
                  <a:schemeClr val="accent2"/>
                </a:solidFill>
              </a:rPr>
              <a:t>TOTAL EXPENSES:</a:t>
            </a:r>
          </a:p>
          <a:p>
            <a:pPr algn="ctr"/>
            <a:r>
              <a:rPr lang="en-US" sz="2100" dirty="0" smtClean="0">
                <a:solidFill>
                  <a:schemeClr val="accent2"/>
                </a:solidFill>
              </a:rPr>
              <a:t>2017</a:t>
            </a:r>
            <a:r>
              <a:rPr lang="en-US" sz="2100" dirty="0">
                <a:solidFill>
                  <a:schemeClr val="accent2"/>
                </a:solidFill>
              </a:rPr>
              <a:t>= </a:t>
            </a:r>
            <a:r>
              <a:rPr lang="en-US" sz="2100" dirty="0" smtClean="0">
                <a:solidFill>
                  <a:schemeClr val="accent2"/>
                </a:solidFill>
              </a:rPr>
              <a:t>$4.9M </a:t>
            </a:r>
            <a:r>
              <a:rPr lang="en-US" sz="2100" dirty="0">
                <a:solidFill>
                  <a:schemeClr val="accent2"/>
                </a:solidFill>
              </a:rPr>
              <a:t>/ 2016 = </a:t>
            </a:r>
            <a:r>
              <a:rPr lang="en-US" sz="2100" dirty="0" smtClean="0">
                <a:solidFill>
                  <a:schemeClr val="accent2"/>
                </a:solidFill>
              </a:rPr>
              <a:t>$4.7M </a:t>
            </a:r>
            <a:r>
              <a:rPr lang="en-US" sz="2100" dirty="0">
                <a:solidFill>
                  <a:schemeClr val="accent2"/>
                </a:solidFill>
              </a:rPr>
              <a:t>/ 2017 Budget = </a:t>
            </a:r>
            <a:r>
              <a:rPr lang="en-US" sz="2100" dirty="0" smtClean="0">
                <a:solidFill>
                  <a:schemeClr val="accent2"/>
                </a:solidFill>
              </a:rPr>
              <a:t>$4.4M</a:t>
            </a:r>
          </a:p>
          <a:p>
            <a:pPr algn="ctr"/>
            <a:endParaRPr lang="en-US" sz="1000" dirty="0">
              <a:solidFill>
                <a:schemeClr val="accent2"/>
              </a:solidFill>
            </a:endParaRPr>
          </a:p>
          <a:p>
            <a:pPr algn="ctr"/>
            <a:r>
              <a:rPr lang="en-US" sz="2100" b="1" u="sng" dirty="0" smtClean="0">
                <a:solidFill>
                  <a:schemeClr val="accent2"/>
                </a:solidFill>
              </a:rPr>
              <a:t>OVERALL PROFIT &amp; (LOSS)</a:t>
            </a:r>
          </a:p>
          <a:p>
            <a:pPr algn="ctr"/>
            <a:r>
              <a:rPr lang="en-US" sz="2100" dirty="0" smtClean="0">
                <a:solidFill>
                  <a:schemeClr val="accent2"/>
                </a:solidFill>
              </a:rPr>
              <a:t>2017</a:t>
            </a:r>
            <a:r>
              <a:rPr lang="en-US" sz="2100" dirty="0">
                <a:solidFill>
                  <a:schemeClr val="accent2"/>
                </a:solidFill>
              </a:rPr>
              <a:t>= </a:t>
            </a:r>
            <a:r>
              <a:rPr lang="en-US" sz="2100" dirty="0" smtClean="0">
                <a:solidFill>
                  <a:schemeClr val="accent2"/>
                </a:solidFill>
              </a:rPr>
              <a:t>($445K) </a:t>
            </a:r>
            <a:r>
              <a:rPr lang="en-US" sz="2100" dirty="0">
                <a:solidFill>
                  <a:schemeClr val="accent2"/>
                </a:solidFill>
              </a:rPr>
              <a:t>/ 2016 = </a:t>
            </a:r>
            <a:r>
              <a:rPr lang="en-US" sz="2100" dirty="0" smtClean="0">
                <a:solidFill>
                  <a:schemeClr val="accent2"/>
                </a:solidFill>
              </a:rPr>
              <a:t>($399K) / </a:t>
            </a:r>
            <a:r>
              <a:rPr lang="en-US" sz="2100" dirty="0">
                <a:solidFill>
                  <a:schemeClr val="accent2"/>
                </a:solidFill>
              </a:rPr>
              <a:t>2017 Budget = </a:t>
            </a:r>
            <a:r>
              <a:rPr lang="en-US" sz="2100" dirty="0" smtClean="0">
                <a:solidFill>
                  <a:schemeClr val="accent2"/>
                </a:solidFill>
              </a:rPr>
              <a:t>($329K)(See below)</a:t>
            </a:r>
          </a:p>
          <a:p>
            <a:pPr algn="ctr"/>
            <a:endParaRPr lang="en-US" sz="1000" dirty="0" smtClean="0">
              <a:solidFill>
                <a:schemeClr val="accent2"/>
              </a:solidFill>
            </a:endParaRPr>
          </a:p>
          <a:p>
            <a:pPr algn="ctr"/>
            <a:r>
              <a:rPr lang="en-US" sz="2100" dirty="0" smtClean="0">
                <a:solidFill>
                  <a:schemeClr val="accent2"/>
                </a:solidFill>
              </a:rPr>
              <a:t>***Please note $81,300 in parking revenue budgeted without system in place. Two budgets originally submitted with losses of ($329K) and the second ($410K)*** </a:t>
            </a:r>
            <a:endParaRPr lang="en-US" sz="2100" dirty="0">
              <a:solidFill>
                <a:schemeClr val="accent2"/>
              </a:solidFill>
            </a:endParaRPr>
          </a:p>
        </p:txBody>
      </p:sp>
    </p:spTree>
    <p:extLst>
      <p:ext uri="{BB962C8B-B14F-4D97-AF65-F5344CB8AC3E}">
        <p14:creationId xmlns:p14="http://schemas.microsoft.com/office/powerpoint/2010/main" val="7584258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8986" y="0"/>
            <a:ext cx="8610600" cy="658695"/>
          </a:xfrm>
        </p:spPr>
        <p:txBody>
          <a:bodyPr>
            <a:normAutofit/>
          </a:bodyPr>
          <a:lstStyle/>
          <a:p>
            <a:pPr algn="ctr"/>
            <a:r>
              <a:rPr lang="en-US" sz="3200" b="1" u="sng" dirty="0">
                <a:solidFill>
                  <a:schemeClr val="accent2"/>
                </a:solidFill>
                <a:latin typeface="Albertus Medium" panose="020E0602030304020304" pitchFamily="34" charset="0"/>
              </a:rPr>
              <a:t>2017 Overall Financial Performance</a:t>
            </a:r>
            <a:endParaRPr lang="en-US" sz="3200" b="1" u="sng" cap="none" dirty="0">
              <a:solidFill>
                <a:schemeClr val="accent2"/>
              </a:solidFill>
              <a:latin typeface="Albertus Medium" panose="020E0602030304020304" pitchFamily="34"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983580515"/>
              </p:ext>
            </p:extLst>
          </p:nvPr>
        </p:nvGraphicFramePr>
        <p:xfrm>
          <a:off x="680699" y="579863"/>
          <a:ext cx="10820400" cy="3189249"/>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494086" y="3769112"/>
            <a:ext cx="10820400" cy="2723823"/>
          </a:xfrm>
          <a:prstGeom prst="rect">
            <a:avLst/>
          </a:prstGeom>
          <a:noFill/>
        </p:spPr>
        <p:txBody>
          <a:bodyPr wrap="square" rtlCol="0">
            <a:spAutoFit/>
          </a:bodyPr>
          <a:lstStyle/>
          <a:p>
            <a:pPr algn="ctr"/>
            <a:r>
              <a:rPr lang="en-US" sz="1900" b="1" u="sng" dirty="0" smtClean="0">
                <a:solidFill>
                  <a:schemeClr val="accent2"/>
                </a:solidFill>
              </a:rPr>
              <a:t>BCC General Operating Results (Loss) </a:t>
            </a:r>
            <a:endParaRPr lang="en-US" sz="1900" b="1" u="sng" dirty="0">
              <a:solidFill>
                <a:schemeClr val="accent2"/>
              </a:solidFill>
            </a:endParaRPr>
          </a:p>
          <a:p>
            <a:pPr algn="ctr"/>
            <a:r>
              <a:rPr lang="en-US" sz="1900" dirty="0">
                <a:solidFill>
                  <a:schemeClr val="accent2"/>
                </a:solidFill>
              </a:rPr>
              <a:t>2017= ($191K) / 2016 = ($231K) / 2017 Budget = ($222K</a:t>
            </a:r>
            <a:r>
              <a:rPr lang="en-US" sz="1900" dirty="0" smtClean="0">
                <a:solidFill>
                  <a:schemeClr val="accent2"/>
                </a:solidFill>
              </a:rPr>
              <a:t>)</a:t>
            </a:r>
          </a:p>
          <a:p>
            <a:pPr algn="ctr"/>
            <a:endParaRPr lang="en-US" sz="1900" dirty="0">
              <a:solidFill>
                <a:schemeClr val="accent2"/>
              </a:solidFill>
            </a:endParaRPr>
          </a:p>
          <a:p>
            <a:pPr algn="ctr"/>
            <a:r>
              <a:rPr lang="en-US" sz="1900" b="1" u="sng" dirty="0" smtClean="0">
                <a:solidFill>
                  <a:schemeClr val="accent2"/>
                </a:solidFill>
              </a:rPr>
              <a:t>BCC Marketing Results (Expense)</a:t>
            </a:r>
            <a:endParaRPr lang="en-US" sz="1900" b="1" u="sng" dirty="0">
              <a:solidFill>
                <a:schemeClr val="accent2"/>
              </a:solidFill>
            </a:endParaRPr>
          </a:p>
          <a:p>
            <a:pPr algn="ctr"/>
            <a:r>
              <a:rPr lang="en-US" sz="1900" dirty="0">
                <a:solidFill>
                  <a:schemeClr val="accent2"/>
                </a:solidFill>
              </a:rPr>
              <a:t>2017= $254K / 2016 = $168K/ 2017 Budget = $</a:t>
            </a:r>
            <a:r>
              <a:rPr lang="en-US" sz="1900" dirty="0" smtClean="0">
                <a:solidFill>
                  <a:schemeClr val="accent2"/>
                </a:solidFill>
              </a:rPr>
              <a:t>107K</a:t>
            </a:r>
          </a:p>
          <a:p>
            <a:pPr algn="ctr"/>
            <a:endParaRPr lang="en-US" sz="1900" b="1" u="sng" dirty="0">
              <a:solidFill>
                <a:schemeClr val="accent2"/>
              </a:solidFill>
            </a:endParaRPr>
          </a:p>
          <a:p>
            <a:pPr algn="ctr"/>
            <a:r>
              <a:rPr lang="en-US" sz="1900" b="1" u="sng" dirty="0" smtClean="0">
                <a:solidFill>
                  <a:schemeClr val="accent2"/>
                </a:solidFill>
              </a:rPr>
              <a:t>BCC Overall (Operating &amp; Marketing) Results (Loss) </a:t>
            </a:r>
          </a:p>
          <a:p>
            <a:pPr algn="ctr"/>
            <a:r>
              <a:rPr lang="en-US" sz="1900" dirty="0" smtClean="0">
                <a:solidFill>
                  <a:schemeClr val="accent2"/>
                </a:solidFill>
              </a:rPr>
              <a:t>2017</a:t>
            </a:r>
            <a:r>
              <a:rPr lang="en-US" sz="1900" dirty="0">
                <a:solidFill>
                  <a:schemeClr val="accent2"/>
                </a:solidFill>
              </a:rPr>
              <a:t>= </a:t>
            </a:r>
            <a:r>
              <a:rPr lang="en-US" sz="1900" dirty="0" smtClean="0">
                <a:solidFill>
                  <a:schemeClr val="accent2"/>
                </a:solidFill>
              </a:rPr>
              <a:t>($445K) / </a:t>
            </a:r>
            <a:r>
              <a:rPr lang="en-US" sz="1900" dirty="0">
                <a:solidFill>
                  <a:schemeClr val="accent2"/>
                </a:solidFill>
              </a:rPr>
              <a:t>2016 = </a:t>
            </a:r>
            <a:r>
              <a:rPr lang="en-US" sz="1900" dirty="0" smtClean="0">
                <a:solidFill>
                  <a:schemeClr val="accent2"/>
                </a:solidFill>
              </a:rPr>
              <a:t>($399K) / </a:t>
            </a:r>
            <a:r>
              <a:rPr lang="en-US" sz="1900" dirty="0">
                <a:solidFill>
                  <a:schemeClr val="accent2"/>
                </a:solidFill>
              </a:rPr>
              <a:t>2017 Budget = </a:t>
            </a:r>
            <a:r>
              <a:rPr lang="en-US" sz="1900" dirty="0" smtClean="0">
                <a:solidFill>
                  <a:schemeClr val="accent2"/>
                </a:solidFill>
              </a:rPr>
              <a:t>($329K)</a:t>
            </a:r>
          </a:p>
          <a:p>
            <a:pPr algn="ctr"/>
            <a:endParaRPr lang="en-US" sz="1900" dirty="0">
              <a:solidFill>
                <a:schemeClr val="accent2"/>
              </a:solidFill>
            </a:endParaRPr>
          </a:p>
        </p:txBody>
      </p:sp>
    </p:spTree>
    <p:extLst>
      <p:ext uri="{BB962C8B-B14F-4D97-AF65-F5344CB8AC3E}">
        <p14:creationId xmlns:p14="http://schemas.microsoft.com/office/powerpoint/2010/main" val="20148309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2"/>
                </a:solidFill>
                <a:latin typeface="Albertus Medium" panose="020E0602030304020304" pitchFamily="34" charset="0"/>
              </a:rPr>
              <a:t>2017 Results</a:t>
            </a:r>
            <a:endParaRPr lang="en-US" dirty="0"/>
          </a:p>
        </p:txBody>
      </p:sp>
      <p:sp>
        <p:nvSpPr>
          <p:cNvPr id="3" name="Content Placeholder 2"/>
          <p:cNvSpPr>
            <a:spLocks noGrp="1"/>
          </p:cNvSpPr>
          <p:nvPr>
            <p:ph idx="1"/>
          </p:nvPr>
        </p:nvSpPr>
        <p:spPr/>
        <p:txBody>
          <a:bodyPr/>
          <a:lstStyle/>
          <a:p>
            <a:r>
              <a:rPr lang="en-US" sz="2800" b="1" u="sng" dirty="0" smtClean="0">
                <a:solidFill>
                  <a:schemeClr val="accent2"/>
                </a:solidFill>
                <a:latin typeface="Albertus Medium" panose="020E0602030304020304" pitchFamily="34" charset="0"/>
              </a:rPr>
              <a:t>REVENUES</a:t>
            </a:r>
          </a:p>
          <a:p>
            <a:r>
              <a:rPr lang="en-US" b="1" dirty="0" smtClean="0">
                <a:solidFill>
                  <a:schemeClr val="accent2"/>
                </a:solidFill>
                <a:latin typeface="Albertus Medium" panose="020E0602030304020304" pitchFamily="34" charset="0"/>
              </a:rPr>
              <a:t>CATERING:  </a:t>
            </a:r>
            <a:r>
              <a:rPr lang="en-US" dirty="0" smtClean="0">
                <a:solidFill>
                  <a:schemeClr val="accent2"/>
                </a:solidFill>
                <a:latin typeface="Albertus Medium" panose="020E0602030304020304" pitchFamily="34" charset="0"/>
              </a:rPr>
              <a:t>Tremendous year with our top tier returning groups that included Conklin Companies, Travel South Showcase, Associated Electric Cooperative, MO Healthcare Association, Association of MO Electric Cooperatives, Diamond Bound Dinner Event and MO Community College Association.  Surpassed budget by $240K!</a:t>
            </a:r>
          </a:p>
          <a:p>
            <a:endParaRPr lang="en-US" dirty="0" smtClean="0">
              <a:solidFill>
                <a:schemeClr val="accent2"/>
              </a:solidFill>
              <a:latin typeface="Albertus Medium" panose="020E0602030304020304" pitchFamily="34" charset="0"/>
            </a:endParaRPr>
          </a:p>
          <a:p>
            <a:r>
              <a:rPr lang="en-US" b="1" dirty="0" smtClean="0">
                <a:solidFill>
                  <a:schemeClr val="accent2"/>
                </a:solidFill>
                <a:latin typeface="Albertus Medium" panose="020E0602030304020304" pitchFamily="34" charset="0"/>
              </a:rPr>
              <a:t>CONCESSIONS:  </a:t>
            </a:r>
            <a:r>
              <a:rPr lang="en-US" dirty="0" smtClean="0">
                <a:solidFill>
                  <a:schemeClr val="accent2"/>
                </a:solidFill>
                <a:latin typeface="Albertus Medium" panose="020E0602030304020304" pitchFamily="34" charset="0"/>
              </a:rPr>
              <a:t>Successfully increased gross sales by 5% (2016 vs 2017).</a:t>
            </a:r>
          </a:p>
          <a:p>
            <a:pPr lvl="1">
              <a:buFont typeface="Wingdings" panose="05000000000000000000" pitchFamily="2" charset="2"/>
              <a:buChar char="Ø"/>
            </a:pPr>
            <a:r>
              <a:rPr lang="en-US" dirty="0" smtClean="0">
                <a:solidFill>
                  <a:schemeClr val="accent2"/>
                </a:solidFill>
                <a:latin typeface="Albertus Medium" panose="020E0602030304020304" pitchFamily="34" charset="0"/>
              </a:rPr>
              <a:t>2016 Gross Sales:  $190,756</a:t>
            </a:r>
          </a:p>
          <a:p>
            <a:pPr lvl="1">
              <a:buFont typeface="Wingdings" panose="05000000000000000000" pitchFamily="2" charset="2"/>
              <a:buChar char="Ø"/>
            </a:pPr>
            <a:r>
              <a:rPr lang="en-US" dirty="0" smtClean="0">
                <a:solidFill>
                  <a:schemeClr val="accent2"/>
                </a:solidFill>
                <a:latin typeface="Albertus Medium" panose="020E0602030304020304" pitchFamily="34" charset="0"/>
              </a:rPr>
              <a:t>2017 Gross Sales Goal:  $200,293</a:t>
            </a:r>
          </a:p>
          <a:p>
            <a:pPr lvl="1">
              <a:buFont typeface="Wingdings" panose="05000000000000000000" pitchFamily="2" charset="2"/>
              <a:buChar char="Ø"/>
            </a:pPr>
            <a:r>
              <a:rPr lang="en-US" dirty="0" smtClean="0">
                <a:solidFill>
                  <a:schemeClr val="accent2"/>
                </a:solidFill>
                <a:latin typeface="Albertus Medium" panose="020E0602030304020304" pitchFamily="34" charset="0"/>
              </a:rPr>
              <a:t>2017 Actual Gross Sales:  $203,887</a:t>
            </a:r>
          </a:p>
          <a:p>
            <a:pPr lvl="1">
              <a:buFont typeface="Wingdings" panose="05000000000000000000" pitchFamily="2" charset="2"/>
              <a:buChar char="Ø"/>
            </a:pPr>
            <a:r>
              <a:rPr lang="en-US" dirty="0" smtClean="0">
                <a:solidFill>
                  <a:schemeClr val="accent2"/>
                </a:solidFill>
                <a:latin typeface="Albertus Medium" panose="020E0602030304020304" pitchFamily="34" charset="0"/>
              </a:rPr>
              <a:t>Goal Achieved and surpassed by $3,594 ($13,131 more then prior year)	</a:t>
            </a:r>
            <a:endParaRPr lang="en-US" dirty="0"/>
          </a:p>
        </p:txBody>
      </p:sp>
    </p:spTree>
    <p:extLst>
      <p:ext uri="{BB962C8B-B14F-4D97-AF65-F5344CB8AC3E}">
        <p14:creationId xmlns:p14="http://schemas.microsoft.com/office/powerpoint/2010/main" val="3470071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2"/>
                </a:solidFill>
                <a:latin typeface="Albertus Medium" panose="020E0602030304020304" pitchFamily="34" charset="0"/>
              </a:rPr>
              <a:t>2017 Results</a:t>
            </a:r>
            <a:endParaRPr lang="en-US" dirty="0"/>
          </a:p>
        </p:txBody>
      </p:sp>
      <p:sp>
        <p:nvSpPr>
          <p:cNvPr id="3" name="Content Placeholder 2"/>
          <p:cNvSpPr>
            <a:spLocks noGrp="1"/>
          </p:cNvSpPr>
          <p:nvPr>
            <p:ph idx="1"/>
          </p:nvPr>
        </p:nvSpPr>
        <p:spPr/>
        <p:txBody>
          <a:bodyPr>
            <a:normAutofit lnSpcReduction="10000"/>
          </a:bodyPr>
          <a:lstStyle/>
          <a:p>
            <a:r>
              <a:rPr lang="en-US" sz="2800" b="1" u="sng" dirty="0" smtClean="0">
                <a:solidFill>
                  <a:schemeClr val="accent2"/>
                </a:solidFill>
                <a:latin typeface="Albertus Medium" panose="020E0602030304020304" pitchFamily="34" charset="0"/>
              </a:rPr>
              <a:t>REVENUES</a:t>
            </a:r>
          </a:p>
          <a:p>
            <a:r>
              <a:rPr lang="en-US" b="1" dirty="0" smtClean="0">
                <a:solidFill>
                  <a:schemeClr val="accent2"/>
                </a:solidFill>
                <a:latin typeface="Albertus Medium" panose="020E0602030304020304" pitchFamily="34" charset="0"/>
              </a:rPr>
              <a:t>EVENT SPACE RENTAL:  </a:t>
            </a:r>
            <a:r>
              <a:rPr lang="en-US" dirty="0" smtClean="0">
                <a:solidFill>
                  <a:schemeClr val="accent2"/>
                </a:solidFill>
                <a:latin typeface="Albertus Medium" panose="020E0602030304020304" pitchFamily="34" charset="0"/>
              </a:rPr>
              <a:t>Once again a strong source of income.  Rental came in over $470K for 2017.  These fees are typically associated with our Cheer &amp; Dance Groups, Sport Groups, Concert Events like </a:t>
            </a:r>
            <a:r>
              <a:rPr lang="en-US" dirty="0" err="1">
                <a:solidFill>
                  <a:schemeClr val="accent2"/>
                </a:solidFill>
                <a:latin typeface="Albertus Medium" panose="020E0602030304020304" pitchFamily="34" charset="0"/>
              </a:rPr>
              <a:t>X</a:t>
            </a:r>
            <a:r>
              <a:rPr lang="en-US" dirty="0" err="1" smtClean="0">
                <a:solidFill>
                  <a:schemeClr val="accent2"/>
                </a:solidFill>
                <a:latin typeface="Albertus Medium" panose="020E0602030304020304" pitchFamily="34" charset="0"/>
              </a:rPr>
              <a:t>treme</a:t>
            </a:r>
            <a:r>
              <a:rPr lang="en-US" dirty="0" smtClean="0">
                <a:solidFill>
                  <a:schemeClr val="accent2"/>
                </a:solidFill>
                <a:latin typeface="Albertus Medium" panose="020E0602030304020304" pitchFamily="34" charset="0"/>
              </a:rPr>
              <a:t> </a:t>
            </a:r>
            <a:r>
              <a:rPr lang="en-US" dirty="0" smtClean="0">
                <a:solidFill>
                  <a:schemeClr val="accent2"/>
                </a:solidFill>
                <a:latin typeface="Albertus Medium" panose="020E0602030304020304" pitchFamily="34" charset="0"/>
              </a:rPr>
              <a:t>and Religious Assemblies.  These groups also bring large numbers of attendees to the city and can range from 2,500 all the way up to 10,000 (MO NASP).</a:t>
            </a:r>
          </a:p>
          <a:p>
            <a:endParaRPr lang="en-US" dirty="0">
              <a:solidFill>
                <a:schemeClr val="accent2"/>
              </a:solidFill>
              <a:latin typeface="Albertus Medium" panose="020E0602030304020304" pitchFamily="34" charset="0"/>
            </a:endParaRPr>
          </a:p>
          <a:p>
            <a:r>
              <a:rPr lang="en-US" b="1" dirty="0" smtClean="0">
                <a:solidFill>
                  <a:schemeClr val="accent2"/>
                </a:solidFill>
                <a:latin typeface="Albertus Medium" panose="020E0602030304020304" pitchFamily="34" charset="0"/>
              </a:rPr>
              <a:t>ANCILLARY REVENUES:  </a:t>
            </a:r>
            <a:r>
              <a:rPr lang="en-US" dirty="0" smtClean="0">
                <a:solidFill>
                  <a:schemeClr val="accent2"/>
                </a:solidFill>
                <a:latin typeface="Albertus Medium" panose="020E0602030304020304" pitchFamily="34" charset="0"/>
              </a:rPr>
              <a:t>Audio Visual, Equipment Rental and Internet Service provided strong revenues for 2017.  With net revenues combining to surpass the $143K mark.</a:t>
            </a:r>
          </a:p>
          <a:p>
            <a:endParaRPr lang="en-US" dirty="0" smtClean="0">
              <a:solidFill>
                <a:schemeClr val="accent2"/>
              </a:solidFill>
              <a:latin typeface="Albertus Medium" panose="020E0602030304020304" pitchFamily="34" charset="0"/>
            </a:endParaRPr>
          </a:p>
          <a:p>
            <a:r>
              <a:rPr lang="en-US" b="1" dirty="0" smtClean="0">
                <a:solidFill>
                  <a:schemeClr val="accent2"/>
                </a:solidFill>
                <a:latin typeface="Albertus Medium" panose="020E0602030304020304" pitchFamily="34" charset="0"/>
              </a:rPr>
              <a:t>PARKING REVENUE:  </a:t>
            </a:r>
            <a:r>
              <a:rPr lang="en-US" dirty="0" smtClean="0">
                <a:solidFill>
                  <a:schemeClr val="accent2"/>
                </a:solidFill>
                <a:latin typeface="Albertus Medium" panose="020E0602030304020304" pitchFamily="34" charset="0"/>
              </a:rPr>
              <a:t>Generated over $69K in “Self Parking” to a budget of $55K.  </a:t>
            </a:r>
          </a:p>
          <a:p>
            <a:endParaRPr lang="en-US" b="1" dirty="0" smtClean="0">
              <a:solidFill>
                <a:schemeClr val="accent2"/>
              </a:solidFill>
              <a:latin typeface="Albertus Medium" panose="020E0602030304020304" pitchFamily="34" charset="0"/>
            </a:endParaRPr>
          </a:p>
        </p:txBody>
      </p:sp>
    </p:spTree>
    <p:extLst>
      <p:ext uri="{BB962C8B-B14F-4D97-AF65-F5344CB8AC3E}">
        <p14:creationId xmlns:p14="http://schemas.microsoft.com/office/powerpoint/2010/main" val="148752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2"/>
                </a:solidFill>
                <a:latin typeface="Albertus Medium" panose="020E0602030304020304" pitchFamily="34" charset="0"/>
              </a:rPr>
              <a:t>2017 Results</a:t>
            </a:r>
            <a:endParaRPr lang="en-US" dirty="0"/>
          </a:p>
        </p:txBody>
      </p:sp>
      <p:sp>
        <p:nvSpPr>
          <p:cNvPr id="3" name="Content Placeholder 2"/>
          <p:cNvSpPr>
            <a:spLocks noGrp="1"/>
          </p:cNvSpPr>
          <p:nvPr>
            <p:ph idx="1"/>
          </p:nvPr>
        </p:nvSpPr>
        <p:spPr/>
        <p:txBody>
          <a:bodyPr>
            <a:normAutofit lnSpcReduction="10000"/>
          </a:bodyPr>
          <a:lstStyle/>
          <a:p>
            <a:r>
              <a:rPr lang="en-US" sz="2800" b="1" u="sng" dirty="0" smtClean="0">
                <a:solidFill>
                  <a:schemeClr val="accent2"/>
                </a:solidFill>
                <a:latin typeface="Albertus Medium" panose="020E0602030304020304" pitchFamily="34" charset="0"/>
              </a:rPr>
              <a:t>EXPENSES</a:t>
            </a:r>
          </a:p>
          <a:p>
            <a:r>
              <a:rPr lang="en-US" b="1" dirty="0" smtClean="0">
                <a:solidFill>
                  <a:schemeClr val="accent2"/>
                </a:solidFill>
                <a:latin typeface="Albertus Medium" panose="020E0602030304020304" pitchFamily="34" charset="0"/>
              </a:rPr>
              <a:t>MARKETING:  </a:t>
            </a:r>
            <a:r>
              <a:rPr lang="en-US" dirty="0" smtClean="0">
                <a:solidFill>
                  <a:schemeClr val="accent2"/>
                </a:solidFill>
                <a:latin typeface="Albertus Medium" panose="020E0602030304020304" pitchFamily="34" charset="0"/>
              </a:rPr>
              <a:t>In 2017 the BCC was able to partner with the CVB on some great initiatives to help drive business into the city.  By partnering on such great events and Tradeshows like Connect Missouri and MPI World Education Congress, the center and city were exposed to thousands of meeting planners from all over the country.  These events did increase our marketing spend for the year.  Sponsorship to both of these types of events range from $20K to $30K but also put you front in center to the countries best planners and events.</a:t>
            </a:r>
          </a:p>
          <a:p>
            <a:endParaRPr lang="en-US" dirty="0">
              <a:solidFill>
                <a:schemeClr val="accent2"/>
              </a:solidFill>
              <a:latin typeface="Albertus Medium" panose="020E0602030304020304" pitchFamily="34" charset="0"/>
            </a:endParaRPr>
          </a:p>
          <a:p>
            <a:r>
              <a:rPr lang="en-US" b="1" dirty="0" smtClean="0">
                <a:solidFill>
                  <a:schemeClr val="accent2"/>
                </a:solidFill>
                <a:latin typeface="Albertus Medium" panose="020E0602030304020304" pitchFamily="34" charset="0"/>
              </a:rPr>
              <a:t>OPERATING EXPENSES:  </a:t>
            </a:r>
            <a:r>
              <a:rPr lang="en-US" dirty="0" smtClean="0">
                <a:solidFill>
                  <a:schemeClr val="accent2"/>
                </a:solidFill>
                <a:latin typeface="Albertus Medium" panose="020E0602030304020304" pitchFamily="34" charset="0"/>
              </a:rPr>
              <a:t>All operating expenses were inline with budget or below including utilities, salaries &amp; wages, contracted services and operating supplies for the year.  Our “Net Operating Loss” was under budget by $30K.  (See P&amp;L)</a:t>
            </a:r>
            <a:r>
              <a:rPr lang="en-US" b="1" dirty="0" smtClean="0">
                <a:solidFill>
                  <a:schemeClr val="accent2"/>
                </a:solidFill>
                <a:latin typeface="Albertus Medium" panose="020E0602030304020304" pitchFamily="34" charset="0"/>
              </a:rPr>
              <a:t>  </a:t>
            </a:r>
          </a:p>
        </p:txBody>
      </p:sp>
    </p:spTree>
    <p:extLst>
      <p:ext uri="{BB962C8B-B14F-4D97-AF65-F5344CB8AC3E}">
        <p14:creationId xmlns:p14="http://schemas.microsoft.com/office/powerpoint/2010/main" val="2438856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2"/>
                </a:solidFill>
                <a:latin typeface="Albertus Medium" panose="020E0602030304020304" pitchFamily="34" charset="0"/>
              </a:rPr>
              <a:t>2017 Results</a:t>
            </a:r>
            <a:endParaRPr lang="en-US" dirty="0"/>
          </a:p>
        </p:txBody>
      </p:sp>
      <p:sp>
        <p:nvSpPr>
          <p:cNvPr id="3" name="Content Placeholder 2"/>
          <p:cNvSpPr>
            <a:spLocks noGrp="1"/>
          </p:cNvSpPr>
          <p:nvPr>
            <p:ph idx="1"/>
          </p:nvPr>
        </p:nvSpPr>
        <p:spPr/>
        <p:txBody>
          <a:bodyPr>
            <a:normAutofit fontScale="92500" lnSpcReduction="20000"/>
          </a:bodyPr>
          <a:lstStyle/>
          <a:p>
            <a:r>
              <a:rPr lang="en-US" sz="2800" b="1" u="sng" dirty="0" smtClean="0">
                <a:solidFill>
                  <a:schemeClr val="accent2"/>
                </a:solidFill>
                <a:latin typeface="Albertus Medium" panose="020E0602030304020304" pitchFamily="34" charset="0"/>
              </a:rPr>
              <a:t>General Overview Items</a:t>
            </a:r>
          </a:p>
          <a:p>
            <a:r>
              <a:rPr lang="en-US" b="1" dirty="0" smtClean="0">
                <a:solidFill>
                  <a:schemeClr val="accent2"/>
                </a:solidFill>
                <a:latin typeface="Albertus Medium" panose="020E0602030304020304" pitchFamily="34" charset="0"/>
              </a:rPr>
              <a:t>CUSTOMER SERVICE SCORES:  </a:t>
            </a:r>
            <a:r>
              <a:rPr lang="en-US" dirty="0" smtClean="0">
                <a:solidFill>
                  <a:schemeClr val="accent2"/>
                </a:solidFill>
                <a:latin typeface="Albertus Medium" panose="020E0602030304020304" pitchFamily="34" charset="0"/>
              </a:rPr>
              <a:t>The BCC Continues to strive in the “Customer Excellence” area.  </a:t>
            </a:r>
          </a:p>
          <a:p>
            <a:r>
              <a:rPr lang="en-US" b="1" i="1" dirty="0" smtClean="0">
                <a:solidFill>
                  <a:schemeClr val="accent2"/>
                </a:solidFill>
                <a:latin typeface="Albertus Medium" panose="020E0602030304020304" pitchFamily="34" charset="0"/>
              </a:rPr>
              <a:t>Scoring over 90% in areas such as:</a:t>
            </a:r>
          </a:p>
          <a:p>
            <a:pPr>
              <a:buFont typeface="Wingdings" panose="05000000000000000000" pitchFamily="2" charset="2"/>
              <a:buChar char="Ø"/>
            </a:pPr>
            <a:r>
              <a:rPr lang="en-US" dirty="0" smtClean="0">
                <a:solidFill>
                  <a:schemeClr val="accent2"/>
                </a:solidFill>
                <a:latin typeface="Albertus Medium" panose="020E0602030304020304" pitchFamily="34" charset="0"/>
              </a:rPr>
              <a:t> Sales &amp; Events Job Knowledge &amp; Professionalism 94% </a:t>
            </a:r>
          </a:p>
          <a:p>
            <a:pPr>
              <a:buFont typeface="Wingdings" panose="05000000000000000000" pitchFamily="2" charset="2"/>
              <a:buChar char="Ø"/>
            </a:pPr>
            <a:r>
              <a:rPr lang="en-US" dirty="0" smtClean="0">
                <a:solidFill>
                  <a:schemeClr val="accent2"/>
                </a:solidFill>
                <a:latin typeface="Albertus Medium" panose="020E0602030304020304" pitchFamily="34" charset="0"/>
              </a:rPr>
              <a:t>Courtesy of building staff 97.4%</a:t>
            </a:r>
          </a:p>
          <a:p>
            <a:pPr>
              <a:buFont typeface="Wingdings" panose="05000000000000000000" pitchFamily="2" charset="2"/>
              <a:buChar char="Ø"/>
            </a:pPr>
            <a:r>
              <a:rPr lang="en-US" dirty="0" smtClean="0">
                <a:solidFill>
                  <a:schemeClr val="accent2"/>
                </a:solidFill>
                <a:latin typeface="Albertus Medium" panose="020E0602030304020304" pitchFamily="34" charset="0"/>
              </a:rPr>
              <a:t>Cleanliness of Facility:  95.8%</a:t>
            </a:r>
          </a:p>
          <a:p>
            <a:pPr>
              <a:buFont typeface="Wingdings" panose="05000000000000000000" pitchFamily="2" charset="2"/>
              <a:buChar char="Ø"/>
            </a:pPr>
            <a:r>
              <a:rPr lang="en-US" dirty="0" smtClean="0">
                <a:solidFill>
                  <a:schemeClr val="accent2"/>
                </a:solidFill>
                <a:latin typeface="Albertus Medium" panose="020E0602030304020304" pitchFamily="34" charset="0"/>
              </a:rPr>
              <a:t>Quality of F&amp;B Services:  94.4%</a:t>
            </a:r>
          </a:p>
          <a:p>
            <a:pPr>
              <a:buFont typeface="Wingdings" panose="05000000000000000000" pitchFamily="2" charset="2"/>
              <a:buChar char="Ø"/>
            </a:pPr>
            <a:r>
              <a:rPr lang="en-US" dirty="0" smtClean="0">
                <a:solidFill>
                  <a:schemeClr val="accent2"/>
                </a:solidFill>
                <a:latin typeface="Albertus Medium" panose="020E0602030304020304" pitchFamily="34" charset="0"/>
              </a:rPr>
              <a:t>Overall Satisfaction with the BCC:  92.8%</a:t>
            </a:r>
          </a:p>
          <a:p>
            <a:pPr marL="0" indent="0">
              <a:buNone/>
            </a:pPr>
            <a:r>
              <a:rPr lang="en-US" dirty="0" smtClean="0">
                <a:solidFill>
                  <a:schemeClr val="accent2"/>
                </a:solidFill>
                <a:latin typeface="Albertus Medium" panose="020E0602030304020304" pitchFamily="34" charset="0"/>
              </a:rPr>
              <a:t>We also received (13) letters from planners and clients sharing their wonderful experience here at the BCC!</a:t>
            </a:r>
          </a:p>
        </p:txBody>
      </p:sp>
    </p:spTree>
    <p:extLst>
      <p:ext uri="{BB962C8B-B14F-4D97-AF65-F5344CB8AC3E}">
        <p14:creationId xmlns:p14="http://schemas.microsoft.com/office/powerpoint/2010/main" val="2165880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accent2"/>
                </a:solidFill>
                <a:latin typeface="Albertus Medium" panose="020E0602030304020304" pitchFamily="34" charset="0"/>
              </a:rPr>
              <a:t>2017 Results</a:t>
            </a:r>
            <a:endParaRPr lang="en-US" dirty="0"/>
          </a:p>
        </p:txBody>
      </p:sp>
      <p:sp>
        <p:nvSpPr>
          <p:cNvPr id="3" name="Content Placeholder 2"/>
          <p:cNvSpPr>
            <a:spLocks noGrp="1"/>
          </p:cNvSpPr>
          <p:nvPr>
            <p:ph idx="1"/>
          </p:nvPr>
        </p:nvSpPr>
        <p:spPr/>
        <p:txBody>
          <a:bodyPr>
            <a:normAutofit fontScale="92500" lnSpcReduction="10000"/>
          </a:bodyPr>
          <a:lstStyle/>
          <a:p>
            <a:r>
              <a:rPr lang="en-US" sz="2800" b="1" u="sng" dirty="0" smtClean="0">
                <a:solidFill>
                  <a:schemeClr val="accent2"/>
                </a:solidFill>
                <a:latin typeface="Albertus Medium" panose="020E0602030304020304" pitchFamily="34" charset="0"/>
              </a:rPr>
              <a:t>General Overview Items</a:t>
            </a:r>
            <a:endParaRPr lang="en-US" u="sng" dirty="0">
              <a:solidFill>
                <a:schemeClr val="accent2"/>
              </a:solidFill>
              <a:latin typeface="Albertus Medium" panose="020E0602030304020304" pitchFamily="34" charset="0"/>
            </a:endParaRPr>
          </a:p>
          <a:p>
            <a:pPr>
              <a:buFont typeface="Wingdings" panose="05000000000000000000" pitchFamily="2" charset="2"/>
              <a:buChar char="Ø"/>
            </a:pPr>
            <a:r>
              <a:rPr lang="en-US" b="1" dirty="0" smtClean="0">
                <a:solidFill>
                  <a:schemeClr val="accent2"/>
                </a:solidFill>
                <a:latin typeface="Albertus Medium" panose="020E0602030304020304" pitchFamily="34" charset="0"/>
              </a:rPr>
              <a:t>Updated “Recycling Units” throughout the facility.  Older units repainted and branded with new recycling and trash labels.  </a:t>
            </a:r>
          </a:p>
          <a:p>
            <a:pPr>
              <a:buFont typeface="Wingdings" panose="05000000000000000000" pitchFamily="2" charset="2"/>
              <a:buChar char="Ø"/>
            </a:pPr>
            <a:r>
              <a:rPr lang="en-US" b="1" dirty="0" smtClean="0">
                <a:solidFill>
                  <a:schemeClr val="accent2"/>
                </a:solidFill>
                <a:latin typeface="Albertus Medium" panose="020E0602030304020304" pitchFamily="34" charset="0"/>
              </a:rPr>
              <a:t>Completion of “Split Rail Park”.  The BCC now has fully completed Outdoor Event Space located to the south of the facility.  Great for lunches, receptions and weddings.</a:t>
            </a:r>
          </a:p>
          <a:p>
            <a:pPr>
              <a:buFont typeface="Wingdings" panose="05000000000000000000" pitchFamily="2" charset="2"/>
              <a:buChar char="Ø"/>
            </a:pPr>
            <a:r>
              <a:rPr lang="en-US" b="1" dirty="0" smtClean="0">
                <a:solidFill>
                  <a:schemeClr val="accent2"/>
                </a:solidFill>
                <a:latin typeface="Albertus Medium" panose="020E0602030304020304" pitchFamily="34" charset="0"/>
              </a:rPr>
              <a:t>Finally, another strong year from a Sustainability perspective.  Once again we were able to achieve a 47% diversion rate.  Our internal green team continually focuses on recycling glass, composting food items as well as recycling cardboard, metal, cooking oil and pallets.</a:t>
            </a:r>
          </a:p>
          <a:p>
            <a:pPr>
              <a:buFont typeface="Wingdings" panose="05000000000000000000" pitchFamily="2" charset="2"/>
              <a:buChar char="Ø"/>
            </a:pPr>
            <a:r>
              <a:rPr lang="en-US" b="1" dirty="0" smtClean="0">
                <a:solidFill>
                  <a:schemeClr val="accent2"/>
                </a:solidFill>
                <a:latin typeface="Albertus Medium" panose="020E0602030304020304" pitchFamily="34" charset="0"/>
              </a:rPr>
              <a:t>Estimated Group Attendance:  2016 (92K) / 2017 (98K) Increase by over 6,000 people!</a:t>
            </a:r>
          </a:p>
          <a:p>
            <a:pPr>
              <a:buFont typeface="Wingdings" panose="05000000000000000000" pitchFamily="2" charset="2"/>
              <a:buChar char="Ø"/>
            </a:pPr>
            <a:r>
              <a:rPr lang="en-US" b="1" dirty="0" smtClean="0">
                <a:solidFill>
                  <a:schemeClr val="accent2"/>
                </a:solidFill>
                <a:latin typeface="Albertus Medium" panose="020E0602030304020304" pitchFamily="34" charset="0"/>
              </a:rPr>
              <a:t>Groups:  2016(193) / 2017 (173) </a:t>
            </a:r>
          </a:p>
          <a:p>
            <a:pPr>
              <a:buFont typeface="Wingdings" panose="05000000000000000000" pitchFamily="2" charset="2"/>
              <a:buChar char="Ø"/>
            </a:pPr>
            <a:r>
              <a:rPr lang="en-US" b="1" dirty="0" smtClean="0">
                <a:solidFill>
                  <a:schemeClr val="accent2"/>
                </a:solidFill>
                <a:latin typeface="Albertus Medium" panose="020E0602030304020304" pitchFamily="34" charset="0"/>
              </a:rPr>
              <a:t>Group Room Nights at Hilton Properties:  2016 (38,907) 2017 (43,161)</a:t>
            </a:r>
          </a:p>
          <a:p>
            <a:pPr>
              <a:buFont typeface="Wingdings" panose="05000000000000000000" pitchFamily="2" charset="2"/>
              <a:buChar char="Ø"/>
            </a:pPr>
            <a:endParaRPr lang="en-US" b="1" dirty="0">
              <a:solidFill>
                <a:schemeClr val="accent2"/>
              </a:solidFill>
              <a:latin typeface="Albertus Medium" panose="020E0602030304020304" pitchFamily="34" charset="0"/>
            </a:endParaRPr>
          </a:p>
        </p:txBody>
      </p:sp>
    </p:spTree>
    <p:extLst>
      <p:ext uri="{BB962C8B-B14F-4D97-AF65-F5344CB8AC3E}">
        <p14:creationId xmlns:p14="http://schemas.microsoft.com/office/powerpoint/2010/main" val="2237544437"/>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2569</TotalTime>
  <Words>871</Words>
  <Application>Microsoft Office PowerPoint</Application>
  <PresentationFormat>Widescreen</PresentationFormat>
  <Paragraphs>87</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Albertus Medium</vt:lpstr>
      <vt:lpstr>Calibri</vt:lpstr>
      <vt:lpstr>Calibri Light</vt:lpstr>
      <vt:lpstr>Wingdings</vt:lpstr>
      <vt:lpstr>Retrospect</vt:lpstr>
      <vt:lpstr>Branson Convention Center 2017 Year End Review</vt:lpstr>
      <vt:lpstr>Comparison of Actuals and Budget </vt:lpstr>
      <vt:lpstr>2017 Overall Financial Performance</vt:lpstr>
      <vt:lpstr>2017 Results</vt:lpstr>
      <vt:lpstr>2017 Results</vt:lpstr>
      <vt:lpstr>2017 Results</vt:lpstr>
      <vt:lpstr>2017 Results</vt:lpstr>
      <vt:lpstr>2017 Results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Branson Convention Center 2nd Quarter 2014</dc:title>
  <dc:creator>Daniel  Armstrong</dc:creator>
  <cp:lastModifiedBy>Brian Johnson</cp:lastModifiedBy>
  <cp:revision>271</cp:revision>
  <cp:lastPrinted>2018-01-19T15:46:13Z</cp:lastPrinted>
  <dcterms:created xsi:type="dcterms:W3CDTF">2014-07-22T20:33:10Z</dcterms:created>
  <dcterms:modified xsi:type="dcterms:W3CDTF">2018-01-19T20:01:47Z</dcterms:modified>
</cp:coreProperties>
</file>