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handoutMasterIdLst>
    <p:handoutMasterId r:id="rId10"/>
  </p:handoutMasterIdLst>
  <p:sldIdLst>
    <p:sldId id="256" r:id="rId2"/>
    <p:sldId id="257" r:id="rId3"/>
    <p:sldId id="264" r:id="rId4"/>
    <p:sldId id="281" r:id="rId5"/>
    <p:sldId id="279" r:id="rId6"/>
    <p:sldId id="259" r:id="rId7"/>
    <p:sldId id="265" r:id="rId8"/>
    <p:sldId id="282" r:id="rId9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1253000</c:v>
                </c:pt>
                <c:pt idx="1">
                  <c:v>1183000</c:v>
                </c:pt>
                <c:pt idx="2">
                  <c:v>70000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1196000</c:v>
                </c:pt>
                <c:pt idx="1">
                  <c:v>1123000</c:v>
                </c:pt>
                <c:pt idx="2">
                  <c:v>73000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1452463360"/>
        <c:axId val="-1452469888"/>
      </c:barChart>
      <c:catAx>
        <c:axId val="-145246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1452469888"/>
        <c:crosses val="autoZero"/>
        <c:auto val="1"/>
        <c:lblAlgn val="ctr"/>
        <c:lblOffset val="100"/>
        <c:noMultiLvlLbl val="0"/>
      </c:catAx>
      <c:valAx>
        <c:axId val="-145246988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-145246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1262000</c:v>
                </c:pt>
                <c:pt idx="1">
                  <c:v>1178000</c:v>
                </c:pt>
                <c:pt idx="2">
                  <c:v>84000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1241000</c:v>
                </c:pt>
                <c:pt idx="1">
                  <c:v>1266000</c:v>
                </c:pt>
                <c:pt idx="2">
                  <c:v>-25000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1452465536"/>
        <c:axId val="-1452459008"/>
      </c:barChart>
      <c:catAx>
        <c:axId val="-14524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1452459008"/>
        <c:crosses val="autoZero"/>
        <c:auto val="1"/>
        <c:lblAlgn val="ctr"/>
        <c:lblOffset val="100"/>
        <c:noMultiLvlLbl val="0"/>
      </c:catAx>
      <c:valAx>
        <c:axId val="-145245900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-1452465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21038039259189E-4"/>
          <c:y val="0"/>
          <c:w val="0.99796712561767764"/>
          <c:h val="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1253000</c:v>
                </c:pt>
                <c:pt idx="1">
                  <c:v>1183000</c:v>
                </c:pt>
                <c:pt idx="2">
                  <c:v>70000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hade val="92000"/>
                    <a:satMod val="130000"/>
                  </a:schemeClr>
                </a:gs>
                <a:gs pos="45000">
                  <a:schemeClr val="accent1">
                    <a:tint val="60000"/>
                    <a:shade val="99000"/>
                    <a:satMod val="120000"/>
                  </a:schemeClr>
                </a:gs>
                <a:gs pos="100000">
                  <a:schemeClr val="accent1">
                    <a:tint val="55000"/>
                    <a:satMod val="140000"/>
                  </a:scheme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chemeClr val="accent1"/>
              </a:solidFill>
              <a:prstDash val="solid"/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2"/>
                <c:pt idx="0">
                  <c:v>Total Revenue</c:v>
                </c:pt>
                <c:pt idx="1">
                  <c:v>Total Expenses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1262000</c:v>
                </c:pt>
                <c:pt idx="1">
                  <c:v>1178000</c:v>
                </c:pt>
                <c:pt idx="2">
                  <c:v>84000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1452463904"/>
        <c:axId val="-1452460096"/>
      </c:barChart>
      <c:catAx>
        <c:axId val="-1452463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  <c:crossAx val="-1452460096"/>
        <c:crosses val="autoZero"/>
        <c:auto val="1"/>
        <c:lblAlgn val="ctr"/>
        <c:lblOffset val="100"/>
        <c:noMultiLvlLbl val="0"/>
      </c:catAx>
      <c:valAx>
        <c:axId val="-145246009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-145246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148543491922677"/>
          <c:y val="0.25430104820273836"/>
          <c:w val="0.17690591560670302"/>
          <c:h val="0.167911622987425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>
          <a:latin typeface="Calibri" panose="020F050202020403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0.75644</cdr:x>
      <cdr:y>0.62479</cdr:y>
    </cdr:from>
    <cdr:to>
      <cdr:x>0.97841</cdr:x>
      <cdr:y>0.72055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84988" y="1576165"/>
          <a:ext cx="2401805" cy="241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0.75391</cdr:x>
      <cdr:y>0.64167</cdr:y>
    </cdr:from>
    <cdr:to>
      <cdr:x>0.97588</cdr:x>
      <cdr:y>0.73743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57642" y="2060580"/>
          <a:ext cx="2401804" cy="30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0.32639</cdr:x>
      <cdr:y>0.40334</cdr:y>
    </cdr:from>
    <cdr:to>
      <cdr:x>0.47361</cdr:x>
      <cdr:y>0.42111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238375" y="3676650"/>
          <a:ext cx="100965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0.82778</cdr:x>
      <cdr:y>0.68757</cdr:y>
    </cdr:from>
    <cdr:to>
      <cdr:x>0.96111</cdr:x>
      <cdr:y>0.70533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5676900" y="6267450"/>
          <a:ext cx="914400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0.75391</cdr:x>
      <cdr:y>0.64167</cdr:y>
    </cdr:from>
    <cdr:to>
      <cdr:x>0.97588</cdr:x>
      <cdr:y>0.73743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8157642" y="2060580"/>
          <a:ext cx="2401804" cy="30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Calibri" panose="020F0502020204030204" pitchFamily="34" charset="0"/>
            </a:rPr>
            <a:t>OVERALL</a:t>
          </a:r>
          <a:r>
            <a:rPr lang="en-US" sz="1200" b="1" baseline="0" dirty="0">
              <a:latin typeface="Calibri" panose="020F0502020204030204" pitchFamily="34" charset="0"/>
            </a:rPr>
            <a:t> PROFIT (LOSS)</a:t>
          </a:r>
        </a:p>
        <a:p xmlns:a="http://schemas.openxmlformats.org/drawingml/2006/main">
          <a:endParaRPr lang="en-US" sz="7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1BD30-6F4C-453C-A0A6-D4A80E542D7F}" type="datetimeFigureOut">
              <a:rPr lang="en-US" smtClean="0"/>
              <a:t>7/24/2017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9D6D0-6F49-434E-975F-B5389FDB3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56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931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33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2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2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84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1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01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73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0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11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" b="8"/>
          <a:stretch/>
        </p:blipFill>
        <p:spPr>
          <a:xfrm>
            <a:off x="3468028" y="501804"/>
            <a:ext cx="5163015" cy="22971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463" y="2442117"/>
            <a:ext cx="10273004" cy="134403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Branson Convention Center</a:t>
            </a:r>
            <a:b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48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Second Quarter Review</a:t>
            </a:r>
            <a:endParaRPr lang="en-US" sz="48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608" y="4906537"/>
            <a:ext cx="3233854" cy="10259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>
            <a:off x="824463" y="4343400"/>
            <a:ext cx="10426700" cy="40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9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86" y="0"/>
            <a:ext cx="8610600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Actual vs. Budget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April -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June</a:t>
            </a: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2017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274590"/>
              </p:ext>
            </p:extLst>
          </p:nvPr>
        </p:nvGraphicFramePr>
        <p:xfrm>
          <a:off x="680699" y="803170"/>
          <a:ext cx="10820400" cy="343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395581"/>
            <a:ext cx="1067171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 smtClean="0">
                <a:solidFill>
                  <a:schemeClr val="accent2"/>
                </a:solidFill>
              </a:rPr>
              <a:t>Actual Revenue: $1.25M / Budget = $1.20K / Variance = $57K </a:t>
            </a:r>
            <a:r>
              <a:rPr lang="en-US" sz="2200" u="sng" dirty="0" smtClean="0">
                <a:solidFill>
                  <a:schemeClr val="accent2"/>
                </a:solidFill>
              </a:rPr>
              <a:t>above</a:t>
            </a:r>
            <a:r>
              <a:rPr lang="en-US" sz="2200" dirty="0" smtClean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 smtClean="0">
                <a:solidFill>
                  <a:schemeClr val="accent2"/>
                </a:solidFill>
              </a:rPr>
              <a:t>Actual Expenses: $1.18M / Budget = $1.12M / Variance = $60K </a:t>
            </a:r>
            <a:r>
              <a:rPr lang="en-US" sz="2200" u="sng" dirty="0" smtClean="0">
                <a:solidFill>
                  <a:schemeClr val="accent2"/>
                </a:solidFill>
              </a:rPr>
              <a:t>above</a:t>
            </a:r>
            <a:r>
              <a:rPr lang="en-US" sz="2200" dirty="0" smtClean="0">
                <a:solidFill>
                  <a:schemeClr val="accent2"/>
                </a:solidFill>
              </a:rPr>
              <a:t>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200" b="1" dirty="0" smtClean="0">
                <a:solidFill>
                  <a:schemeClr val="accent2"/>
                </a:solidFill>
              </a:rPr>
              <a:t> – </a:t>
            </a:r>
            <a:r>
              <a:rPr lang="en-US" sz="2200" dirty="0" smtClean="0">
                <a:solidFill>
                  <a:schemeClr val="accent2"/>
                </a:solidFill>
              </a:rPr>
              <a:t>Profit of $70K which is less than budgeted profit of $73k by </a:t>
            </a:r>
            <a:r>
              <a:rPr lang="en-US" sz="2200" b="1" i="1" u="sng" dirty="0" smtClean="0">
                <a:solidFill>
                  <a:schemeClr val="accent2"/>
                </a:solidFill>
              </a:rPr>
              <a:t>$3K</a:t>
            </a:r>
            <a:endParaRPr lang="en-US" sz="22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384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986" y="0"/>
            <a:ext cx="8610600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Actual vs. Budget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April –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June 2016</a:t>
            </a: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003333"/>
              </p:ext>
            </p:extLst>
          </p:nvPr>
        </p:nvGraphicFramePr>
        <p:xfrm>
          <a:off x="680699" y="803170"/>
          <a:ext cx="10820400" cy="321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138863"/>
            <a:ext cx="1067171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>
                <a:solidFill>
                  <a:schemeClr val="accent2"/>
                </a:solidFill>
              </a:rPr>
              <a:t>Actual Revenue: </a:t>
            </a:r>
            <a:r>
              <a:rPr lang="en-US" sz="2200" dirty="0" smtClean="0">
                <a:solidFill>
                  <a:schemeClr val="accent2"/>
                </a:solidFill>
              </a:rPr>
              <a:t>$1.26M </a:t>
            </a:r>
            <a:r>
              <a:rPr lang="en-US" sz="2200" dirty="0">
                <a:solidFill>
                  <a:schemeClr val="accent2"/>
                </a:solidFill>
              </a:rPr>
              <a:t>/ Budget = </a:t>
            </a:r>
            <a:r>
              <a:rPr lang="en-US" sz="2200" dirty="0" smtClean="0">
                <a:solidFill>
                  <a:schemeClr val="accent2"/>
                </a:solidFill>
              </a:rPr>
              <a:t>$1.24M </a:t>
            </a:r>
            <a:r>
              <a:rPr lang="en-US" sz="2200" dirty="0">
                <a:solidFill>
                  <a:schemeClr val="accent2"/>
                </a:solidFill>
              </a:rPr>
              <a:t>/ Variance = </a:t>
            </a:r>
            <a:r>
              <a:rPr lang="en-US" sz="2200" dirty="0" smtClean="0">
                <a:solidFill>
                  <a:schemeClr val="accent2"/>
                </a:solidFill>
              </a:rPr>
              <a:t>$21K </a:t>
            </a:r>
            <a:r>
              <a:rPr lang="en-US" sz="2200" u="sng" dirty="0" smtClean="0">
                <a:solidFill>
                  <a:schemeClr val="accent2"/>
                </a:solidFill>
              </a:rPr>
              <a:t>above </a:t>
            </a:r>
            <a:r>
              <a:rPr lang="en-US" sz="2200" dirty="0" smtClean="0">
                <a:solidFill>
                  <a:schemeClr val="accent2"/>
                </a:solidFill>
              </a:rPr>
              <a:t>budget</a:t>
            </a:r>
            <a:endParaRPr lang="en-US" sz="2200" dirty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200" b="1" dirty="0" smtClean="0">
                <a:solidFill>
                  <a:schemeClr val="accent2"/>
                </a:solidFill>
              </a:rPr>
              <a:t> - </a:t>
            </a:r>
            <a:r>
              <a:rPr lang="en-US" sz="2200" dirty="0" smtClean="0">
                <a:solidFill>
                  <a:schemeClr val="accent2"/>
                </a:solidFill>
              </a:rPr>
              <a:t>Actual Expenses: $1.18M / Budget = $1.27M / Variance = $88K </a:t>
            </a:r>
            <a:r>
              <a:rPr lang="en-US" sz="2200" u="sng" dirty="0" smtClean="0">
                <a:solidFill>
                  <a:schemeClr val="accent2"/>
                </a:solidFill>
              </a:rPr>
              <a:t>below </a:t>
            </a:r>
            <a:r>
              <a:rPr lang="en-US" sz="2200" dirty="0" smtClean="0">
                <a:solidFill>
                  <a:schemeClr val="accent2"/>
                </a:solidFill>
              </a:rPr>
              <a:t>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2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200" b="1" dirty="0" smtClean="0">
                <a:solidFill>
                  <a:schemeClr val="accent2"/>
                </a:solidFill>
              </a:rPr>
              <a:t> – </a:t>
            </a:r>
            <a:r>
              <a:rPr lang="en-US" sz="2200" dirty="0" smtClean="0">
                <a:solidFill>
                  <a:schemeClr val="accent2"/>
                </a:solidFill>
              </a:rPr>
              <a:t>Profit of $84K exceeded budgeted loss of ($25K) by </a:t>
            </a:r>
            <a:r>
              <a:rPr lang="en-US" sz="2200" b="1" i="1" u="sng" dirty="0" smtClean="0">
                <a:solidFill>
                  <a:schemeClr val="accent2"/>
                </a:solidFill>
              </a:rPr>
              <a:t>$109K</a:t>
            </a:r>
            <a:endParaRPr lang="en-US" sz="22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91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543" y="0"/>
            <a:ext cx="8901486" cy="803170"/>
          </a:xfrm>
        </p:spPr>
        <p:txBody>
          <a:bodyPr>
            <a:normAutofit/>
          </a:bodyPr>
          <a:lstStyle/>
          <a:p>
            <a:pPr algn="ctr"/>
            <a:r>
              <a:rPr lang="en-US" sz="27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Comparison of Actuals</a:t>
            </a:r>
            <a: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April –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June 2016</a:t>
            </a:r>
            <a:r>
              <a:rPr lang="en-US" sz="2000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vs. April – </a:t>
            </a:r>
            <a:r>
              <a:rPr lang="en-US" sz="2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June 2017</a:t>
            </a:r>
            <a:endParaRPr lang="en-US" sz="2000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472172"/>
              </p:ext>
            </p:extLst>
          </p:nvPr>
        </p:nvGraphicFramePr>
        <p:xfrm>
          <a:off x="680699" y="803170"/>
          <a:ext cx="10820400" cy="3211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8427" y="4272677"/>
            <a:ext cx="106717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300" b="1" u="sng" dirty="0" smtClean="0">
                <a:solidFill>
                  <a:schemeClr val="accent2"/>
                </a:solidFill>
              </a:rPr>
              <a:t>Total Revenue</a:t>
            </a:r>
            <a:r>
              <a:rPr lang="en-US" sz="2300" b="1" dirty="0" smtClean="0">
                <a:solidFill>
                  <a:schemeClr val="accent2"/>
                </a:solidFill>
              </a:rPr>
              <a:t> - </a:t>
            </a:r>
            <a:r>
              <a:rPr lang="en-US" sz="2300" dirty="0" smtClean="0">
                <a:solidFill>
                  <a:schemeClr val="accent2"/>
                </a:solidFill>
              </a:rPr>
              <a:t>2017: $1.25M / 2016 = $1.26M / Variance = $9K </a:t>
            </a:r>
            <a:r>
              <a:rPr lang="en-US" sz="2300" u="sng" dirty="0" smtClean="0">
                <a:solidFill>
                  <a:schemeClr val="accent2"/>
                </a:solidFill>
              </a:rPr>
              <a:t>less </a:t>
            </a:r>
            <a:r>
              <a:rPr lang="en-US" sz="2300" dirty="0" smtClean="0">
                <a:solidFill>
                  <a:schemeClr val="accent2"/>
                </a:solidFill>
              </a:rPr>
              <a:t>in 2017 vs. 2016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300" b="1" u="sng" dirty="0" smtClean="0">
                <a:solidFill>
                  <a:schemeClr val="accent2"/>
                </a:solidFill>
              </a:rPr>
              <a:t>Total Expenses</a:t>
            </a:r>
            <a:r>
              <a:rPr lang="en-US" sz="2300" b="1" dirty="0" smtClean="0">
                <a:solidFill>
                  <a:schemeClr val="accent2"/>
                </a:solidFill>
              </a:rPr>
              <a:t> - </a:t>
            </a:r>
            <a:r>
              <a:rPr lang="en-US" sz="2300" dirty="0" smtClean="0">
                <a:solidFill>
                  <a:schemeClr val="accent2"/>
                </a:solidFill>
              </a:rPr>
              <a:t>2017: $1.18M / 2016 = $1.18M / Variance = $5K </a:t>
            </a:r>
            <a:r>
              <a:rPr lang="en-US" sz="2300" u="sng" dirty="0" smtClean="0">
                <a:solidFill>
                  <a:schemeClr val="accent2"/>
                </a:solidFill>
              </a:rPr>
              <a:t>more </a:t>
            </a:r>
            <a:r>
              <a:rPr lang="en-US" sz="2300" dirty="0" smtClean="0">
                <a:solidFill>
                  <a:schemeClr val="accent2"/>
                </a:solidFill>
              </a:rPr>
              <a:t>in 2017 vs. 2016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300" b="1" u="sng" dirty="0" smtClean="0">
                <a:solidFill>
                  <a:schemeClr val="accent2"/>
                </a:solidFill>
              </a:rPr>
              <a:t>Overall Profit and Loss</a:t>
            </a:r>
            <a:r>
              <a:rPr lang="en-US" sz="2300" b="1" dirty="0" smtClean="0">
                <a:solidFill>
                  <a:schemeClr val="accent2"/>
                </a:solidFill>
              </a:rPr>
              <a:t> – </a:t>
            </a:r>
            <a:r>
              <a:rPr lang="en-US" sz="2300" dirty="0" smtClean="0">
                <a:solidFill>
                  <a:schemeClr val="accent2"/>
                </a:solidFill>
              </a:rPr>
              <a:t>2017: Profit of $70K/ 2016: Profit of $84K/ Variance of </a:t>
            </a:r>
            <a:r>
              <a:rPr lang="en-US" sz="2300" b="1" i="1" u="sng" dirty="0" smtClean="0">
                <a:solidFill>
                  <a:schemeClr val="accent2"/>
                </a:solidFill>
              </a:rPr>
              <a:t>$14K</a:t>
            </a:r>
            <a:r>
              <a:rPr lang="en-US" sz="2300" dirty="0" smtClean="0">
                <a:solidFill>
                  <a:schemeClr val="accent2"/>
                </a:solidFill>
              </a:rPr>
              <a:t> </a:t>
            </a:r>
            <a:r>
              <a:rPr lang="en-US" sz="2300" u="sng" dirty="0" smtClean="0">
                <a:solidFill>
                  <a:schemeClr val="accent2"/>
                </a:solidFill>
              </a:rPr>
              <a:t>less</a:t>
            </a:r>
            <a:r>
              <a:rPr lang="en-US" sz="2300" dirty="0" smtClean="0">
                <a:solidFill>
                  <a:schemeClr val="accent2"/>
                </a:solidFill>
              </a:rPr>
              <a:t> in 2017 vs. 2016  </a:t>
            </a:r>
            <a:endParaRPr lang="en-US" sz="2300" b="1" u="sng" dirty="0" smtClean="0">
              <a:solidFill>
                <a:schemeClr val="accent2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695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345688"/>
            <a:ext cx="8610600" cy="119318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Second Quarter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28801"/>
            <a:ext cx="10820400" cy="432667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Room Rental:  Met budget ($183K vs $183K)   </a:t>
            </a:r>
            <a:endParaRPr lang="en-US" sz="37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Concessions: Exceeded budget by $10K ($49K vs $39K)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Catering:  Exceeded budget by $17K.  ($606K vs $589K)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Parking (Self/Event):  Missed budget by $</a:t>
            </a:r>
            <a:r>
              <a:rPr lang="en-US" sz="3700" dirty="0">
                <a:solidFill>
                  <a:schemeClr val="accent2"/>
                </a:solidFill>
                <a:latin typeface="Albertus Medium" panose="020E0602030304020304" pitchFamily="34" charset="0"/>
              </a:rPr>
              <a:t>7</a:t>
            </a:r>
            <a:r>
              <a:rPr lang="en-US" sz="3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K.  ($42K vs $35K)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***YTD BUDGETED SELF PARKING GARAGE REVENUE: $35k vs $0 (ACTUALIZED)</a:t>
            </a:r>
          </a:p>
          <a:p>
            <a:pPr marL="342900" indent="-342900" algn="ctr">
              <a:buFont typeface="+mj-lt"/>
              <a:buAutoNum type="alphaUcPeriod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1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109100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Second Quarter Statistical Recap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7087" y="1809749"/>
            <a:ext cx="10820400" cy="472486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The Numbers at a Glance….</a:t>
            </a: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Estimated Group Attendance:  </a:t>
            </a:r>
          </a:p>
          <a:p>
            <a:pPr marL="749808" lvl="1" indent="-457200">
              <a:buFont typeface="+mj-lt"/>
              <a:buAutoNum type="alphaUcPeriod"/>
            </a:pPr>
            <a:r>
              <a:rPr lang="en-US" sz="24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2015: 21,296 </a:t>
            </a:r>
          </a:p>
          <a:p>
            <a:pPr marL="749808" lvl="1" indent="-457200">
              <a:buFont typeface="+mj-lt"/>
              <a:buAutoNum type="alphaUcPeriod"/>
            </a:pPr>
            <a:r>
              <a:rPr lang="en-US" sz="24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2016: 27,836</a:t>
            </a:r>
          </a:p>
          <a:p>
            <a:pPr marL="749808" lvl="1" indent="-457200">
              <a:buFont typeface="+mj-lt"/>
              <a:buAutoNum type="alphaUcPeriod"/>
            </a:pPr>
            <a:r>
              <a:rPr lang="en-US" sz="2400" b="1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2017: 28,763</a:t>
            </a:r>
          </a:p>
          <a:p>
            <a:pPr marL="292608" lvl="1" indent="0">
              <a:buNone/>
            </a:pPr>
            <a:endParaRPr lang="en-US" sz="19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2017: Groups:  (55) / 2016 (53)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2017: Group Event Days:  (116) / 2016 (120)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7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2017: Group Room Nights at Hilton Properties: 11,892</a:t>
            </a:r>
          </a:p>
          <a:p>
            <a:pPr marL="1001268" lvl="3" indent="-342900">
              <a:buFont typeface="Wingdings" panose="05000000000000000000" pitchFamily="2" charset="2"/>
              <a:buChar char="Ø"/>
            </a:pP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</a:t>
            </a:r>
            <a:r>
              <a:rPr lang="en-US" sz="2100" baseline="30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nd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Quarter/Based on Average Rate of $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125.00/4% 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Tax Rate= 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$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60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K Tax Revenue</a:t>
            </a:r>
            <a:endParaRPr lang="en-US" sz="21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1001268" lvl="3" indent="-342900">
              <a:buFont typeface="Wingdings" panose="05000000000000000000" pitchFamily="2" charset="2"/>
              <a:buChar char="Ø"/>
            </a:pP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2016 YTD: (38,907) Ave Rate of $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125.00/4% 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Tax Rate= 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$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195</a:t>
            </a:r>
            <a:r>
              <a:rPr lang="en-US" sz="21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K Tax Revenue</a:t>
            </a:r>
            <a:endParaRPr lang="en-US" sz="21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342900" indent="-342900" algn="ctr">
              <a:buFont typeface="+mj-lt"/>
              <a:buAutoNum type="alphaUcPeriod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3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8"/>
            <a:ext cx="8610600" cy="909737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Business Overview</a:t>
            </a:r>
            <a:b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2800" b="1" u="sng" cap="none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2017 Groups &amp; Events</a:t>
            </a:r>
            <a:endParaRPr lang="en-US" sz="2800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762124"/>
            <a:ext cx="10820400" cy="4560617"/>
          </a:xfrm>
        </p:spPr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/>
                </a:solidFill>
                <a:latin typeface="Albertus Medium" panose="020E0602030304020304" pitchFamily="34" charset="0"/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Phil </a:t>
            </a:r>
            <a:r>
              <a:rPr lang="en-US" sz="2400" dirty="0" err="1" smtClean="0">
                <a:solidFill>
                  <a:schemeClr val="accent2"/>
                </a:solidFill>
                <a:latin typeface="Albertus Medium" panose="020E0602030304020304" pitchFamily="34" charset="0"/>
              </a:rPr>
              <a:t>Waldrep</a:t>
            </a: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Ministries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Branson Collector Car Auction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John Hagee (Israel Event Conflict with Branson Dates)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Ozark Mountain Prayer Breakfast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Show-Me Power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Associated Electric Cooperative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Stage One &amp; </a:t>
            </a:r>
            <a:r>
              <a:rPr lang="en-US" sz="2400" dirty="0" err="1" smtClean="0">
                <a:solidFill>
                  <a:schemeClr val="accent2"/>
                </a:solidFill>
                <a:latin typeface="Albertus Medium" panose="020E0602030304020304" pitchFamily="34" charset="0"/>
              </a:rPr>
              <a:t>Starpower</a:t>
            </a: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 Dance Competitions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MO Propane Association (2018)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(4) Programs with Edward Jones (2018</a:t>
            </a:r>
            <a:r>
              <a:rPr lang="en-US" sz="2400" dirty="0">
                <a:solidFill>
                  <a:schemeClr val="accent2"/>
                </a:solidFill>
                <a:latin typeface="Albertus Medium" panose="020E0602030304020304" pitchFamily="34" charset="0"/>
              </a:rPr>
              <a:t>)</a:t>
            </a:r>
            <a:endParaRPr lang="en-US" sz="24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4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76610" y="447867"/>
            <a:ext cx="8610600" cy="1224815"/>
          </a:xfrm>
        </p:spPr>
        <p:txBody>
          <a:bodyPr>
            <a:noAutofit/>
          </a:bodyPr>
          <a:lstStyle/>
          <a:p>
            <a:pPr algn="ctr"/>
            <a:r>
              <a:rPr lang="en-US" sz="66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</a:t>
            </a:r>
            <a:br>
              <a:rPr lang="en-US" sz="6600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sz="6600" b="1" u="sng" dirty="0">
                <a:solidFill>
                  <a:schemeClr val="accent2"/>
                </a:solidFill>
                <a:latin typeface="Albertus Medium" panose="020E0602030304020304" pitchFamily="34" charset="0"/>
              </a:rPr>
              <a:t/>
            </a:r>
            <a:br>
              <a:rPr lang="en-US" sz="6600" b="1" u="sng" dirty="0">
                <a:solidFill>
                  <a:schemeClr val="accent2"/>
                </a:solidFill>
                <a:latin typeface="Albertus Medium" panose="020E0602030304020304" pitchFamily="34" charset="0"/>
              </a:rPr>
            </a:br>
            <a:r>
              <a:rPr lang="en-US" b="1" u="sng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“2017 Second Quarter Complete &amp; In the Books”!</a:t>
            </a:r>
            <a:endParaRPr lang="en-US" b="1" u="sng" cap="none" dirty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710" y="1865471"/>
            <a:ext cx="10820400" cy="44015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5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r>
              <a:rPr lang="en-US" sz="15000" dirty="0" smtClean="0">
                <a:solidFill>
                  <a:schemeClr val="accent2"/>
                </a:solidFill>
                <a:latin typeface="Albertus Medium" panose="020E0602030304020304" pitchFamily="34" charset="0"/>
              </a:rPr>
              <a:t>Q &amp; A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  <a:p>
            <a:pPr marL="0" indent="0" algn="ctr">
              <a:buNone/>
            </a:pPr>
            <a:endParaRPr lang="en-US" sz="1800" dirty="0" smtClean="0">
              <a:solidFill>
                <a:schemeClr val="accent2"/>
              </a:solidFill>
              <a:latin typeface="Albertus Medium" panose="020E0602030304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5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2635</TotalTime>
  <Words>461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Albertus Medium</vt:lpstr>
      <vt:lpstr>Arial</vt:lpstr>
      <vt:lpstr>Calibri</vt:lpstr>
      <vt:lpstr>Calibri Light</vt:lpstr>
      <vt:lpstr>Wingdings</vt:lpstr>
      <vt:lpstr>Retrospect</vt:lpstr>
      <vt:lpstr>Branson Convention Center 2017 Second Quarter Review</vt:lpstr>
      <vt:lpstr>Actual vs. Budget April - June 2017</vt:lpstr>
      <vt:lpstr>Actual vs. Budget April – June 2016 </vt:lpstr>
      <vt:lpstr>Comparison of Actuals April – June 2016 vs. April – June 2017</vt:lpstr>
      <vt:lpstr>Business Overview 2017 Second Quarter Recap</vt:lpstr>
      <vt:lpstr>Business Overview 2017 Second Quarter Statistical Recap</vt:lpstr>
      <vt:lpstr>Business Overview 2017 Groups &amp; Events</vt:lpstr>
      <vt:lpstr>“  “2017 Second Quarter Complete &amp; In the Books”!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Branson Convention Center 2nd Quarter 2014</dc:title>
  <dc:creator>Daniel  Armstrong</dc:creator>
  <cp:lastModifiedBy>Marc  Mulherin</cp:lastModifiedBy>
  <cp:revision>235</cp:revision>
  <cp:lastPrinted>2017-07-20T20:33:20Z</cp:lastPrinted>
  <dcterms:created xsi:type="dcterms:W3CDTF">2014-07-22T20:33:10Z</dcterms:created>
  <dcterms:modified xsi:type="dcterms:W3CDTF">2017-07-24T15:32:17Z</dcterms:modified>
</cp:coreProperties>
</file>