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11"/>
  </p:handoutMasterIdLst>
  <p:sldIdLst>
    <p:sldId id="256" r:id="rId2"/>
    <p:sldId id="257" r:id="rId3"/>
    <p:sldId id="264" r:id="rId4"/>
    <p:sldId id="281" r:id="rId5"/>
    <p:sldId id="283" r:id="rId6"/>
    <p:sldId id="279" r:id="rId7"/>
    <p:sldId id="259" r:id="rId8"/>
    <p:sldId id="265" r:id="rId9"/>
    <p:sldId id="282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993000</c:v>
                </c:pt>
                <c:pt idx="1">
                  <c:v>1221000</c:v>
                </c:pt>
                <c:pt idx="2">
                  <c:v>-228000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853000</c:v>
                </c:pt>
                <c:pt idx="1">
                  <c:v>1102000</c:v>
                </c:pt>
                <c:pt idx="2">
                  <c:v>-249000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00364992"/>
        <c:axId val="300365552"/>
      </c:barChart>
      <c:catAx>
        <c:axId val="30036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300365552"/>
        <c:crosses val="autoZero"/>
        <c:auto val="1"/>
        <c:lblAlgn val="ctr"/>
        <c:lblOffset val="100"/>
        <c:noMultiLvlLbl val="0"/>
      </c:catAx>
      <c:valAx>
        <c:axId val="3003655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00364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717000</c:v>
                </c:pt>
                <c:pt idx="1">
                  <c:v>1131000</c:v>
                </c:pt>
                <c:pt idx="2">
                  <c:v>-414000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751000</c:v>
                </c:pt>
                <c:pt idx="1">
                  <c:v>1109000</c:v>
                </c:pt>
                <c:pt idx="2">
                  <c:v>-358000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00372832"/>
        <c:axId val="300373392"/>
      </c:barChart>
      <c:catAx>
        <c:axId val="30037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300373392"/>
        <c:crosses val="autoZero"/>
        <c:auto val="1"/>
        <c:lblAlgn val="ctr"/>
        <c:lblOffset val="100"/>
        <c:noMultiLvlLbl val="0"/>
      </c:catAx>
      <c:valAx>
        <c:axId val="30037339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00372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993000</c:v>
                </c:pt>
                <c:pt idx="1">
                  <c:v>1221000</c:v>
                </c:pt>
                <c:pt idx="2">
                  <c:v>-228000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717000</c:v>
                </c:pt>
                <c:pt idx="1">
                  <c:v>1131000</c:v>
                </c:pt>
                <c:pt idx="2">
                  <c:v>-414000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00377312"/>
        <c:axId val="300377872"/>
      </c:barChart>
      <c:catAx>
        <c:axId val="30037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300377872"/>
        <c:crosses val="autoZero"/>
        <c:auto val="1"/>
        <c:lblAlgn val="ctr"/>
        <c:lblOffset val="100"/>
        <c:noMultiLvlLbl val="0"/>
      </c:catAx>
      <c:valAx>
        <c:axId val="3003778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00377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0.75644</cdr:x>
      <cdr:y>0.62479</cdr:y>
    </cdr:from>
    <cdr:to>
      <cdr:x>0.97841</cdr:x>
      <cdr:y>0.72055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84988" y="1576165"/>
          <a:ext cx="2401805" cy="241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1BD30-6F4C-453C-A0A6-D4A80E542D7F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9D6D0-6F49-434E-975F-B5389FDB3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6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31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3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2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2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8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1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01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73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0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11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" b="8"/>
          <a:stretch/>
        </p:blipFill>
        <p:spPr>
          <a:xfrm>
            <a:off x="3468028" y="501804"/>
            <a:ext cx="5163015" cy="22971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463" y="2442117"/>
            <a:ext cx="10273004" cy="1344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Convention Center</a:t>
            </a:r>
            <a:b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First Quarter Review</a:t>
            </a:r>
            <a:endParaRPr lang="en-US" sz="48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608" y="4906537"/>
            <a:ext cx="3233854" cy="1025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824463" y="4343400"/>
            <a:ext cx="10426700" cy="40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-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March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2017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0062"/>
              </p:ext>
            </p:extLst>
          </p:nvPr>
        </p:nvGraphicFramePr>
        <p:xfrm>
          <a:off x="680699" y="803170"/>
          <a:ext cx="10820400" cy="343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395581"/>
            <a:ext cx="1067171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Revenue: $993K / Budget = $853K / Variance = $140K </a:t>
            </a:r>
            <a:r>
              <a:rPr lang="en-US" sz="2200" u="sng" dirty="0" smtClean="0">
                <a:solidFill>
                  <a:schemeClr val="accent2"/>
                </a:solidFill>
              </a:rPr>
              <a:t>above</a:t>
            </a:r>
            <a:r>
              <a:rPr lang="en-US" sz="22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Expenses: $1.22M / Budget = $1.10M / Variance = $119K </a:t>
            </a:r>
            <a:r>
              <a:rPr lang="en-US" sz="2200" u="sng" dirty="0" smtClean="0">
                <a:solidFill>
                  <a:schemeClr val="accent2"/>
                </a:solidFill>
              </a:rPr>
              <a:t>above</a:t>
            </a:r>
            <a:r>
              <a:rPr lang="en-US" sz="22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200" b="1" dirty="0" smtClean="0">
                <a:solidFill>
                  <a:schemeClr val="accent2"/>
                </a:solidFill>
              </a:rPr>
              <a:t> – </a:t>
            </a:r>
            <a:r>
              <a:rPr lang="en-US" sz="2200" dirty="0" smtClean="0">
                <a:solidFill>
                  <a:schemeClr val="accent2"/>
                </a:solidFill>
              </a:rPr>
              <a:t>Loss of ($228K) bettered budgeted loss of ($249K) by </a:t>
            </a:r>
            <a:r>
              <a:rPr lang="en-US" sz="2200" b="1" i="1" u="sng" dirty="0" smtClean="0">
                <a:solidFill>
                  <a:schemeClr val="accent2"/>
                </a:solidFill>
              </a:rPr>
              <a:t>$21K</a:t>
            </a:r>
            <a:endParaRPr lang="en-US" sz="22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384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March 2016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362687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138863"/>
            <a:ext cx="106717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>
                <a:solidFill>
                  <a:schemeClr val="accent2"/>
                </a:solidFill>
              </a:rPr>
              <a:t>Actual Revenue: </a:t>
            </a:r>
            <a:r>
              <a:rPr lang="en-US" sz="2200" dirty="0" smtClean="0">
                <a:solidFill>
                  <a:schemeClr val="accent2"/>
                </a:solidFill>
              </a:rPr>
              <a:t>$717K </a:t>
            </a:r>
            <a:r>
              <a:rPr lang="en-US" sz="2200" dirty="0">
                <a:solidFill>
                  <a:schemeClr val="accent2"/>
                </a:solidFill>
              </a:rPr>
              <a:t>/ Budget = </a:t>
            </a:r>
            <a:r>
              <a:rPr lang="en-US" sz="2200" dirty="0" smtClean="0">
                <a:solidFill>
                  <a:schemeClr val="accent2"/>
                </a:solidFill>
              </a:rPr>
              <a:t>$751K </a:t>
            </a:r>
            <a:r>
              <a:rPr lang="en-US" sz="2200" dirty="0">
                <a:solidFill>
                  <a:schemeClr val="accent2"/>
                </a:solidFill>
              </a:rPr>
              <a:t>/ Variance = </a:t>
            </a:r>
            <a:r>
              <a:rPr lang="en-US" sz="2200" dirty="0" smtClean="0">
                <a:solidFill>
                  <a:schemeClr val="accent2"/>
                </a:solidFill>
              </a:rPr>
              <a:t>($34K) </a:t>
            </a:r>
            <a:r>
              <a:rPr lang="en-US" sz="2200" u="sng" dirty="0" smtClean="0">
                <a:solidFill>
                  <a:schemeClr val="accent2"/>
                </a:solidFill>
              </a:rPr>
              <a:t>below </a:t>
            </a:r>
            <a:r>
              <a:rPr lang="en-US" sz="2200" dirty="0" smtClean="0">
                <a:solidFill>
                  <a:schemeClr val="accent2"/>
                </a:solidFill>
              </a:rPr>
              <a:t>budget</a:t>
            </a:r>
            <a:endParaRPr lang="en-US" sz="2200" dirty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Expenses: $1.13M / Budget = $1.11M / Variance = $22K </a:t>
            </a:r>
            <a:r>
              <a:rPr lang="en-US" sz="2200" u="sng" dirty="0" smtClean="0">
                <a:solidFill>
                  <a:schemeClr val="accent2"/>
                </a:solidFill>
              </a:rPr>
              <a:t>above </a:t>
            </a:r>
            <a:r>
              <a:rPr lang="en-US" sz="2200" dirty="0" smtClean="0">
                <a:solidFill>
                  <a:schemeClr val="accent2"/>
                </a:solidFill>
              </a:rPr>
              <a:t>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200" b="1" dirty="0" smtClean="0">
                <a:solidFill>
                  <a:schemeClr val="accent2"/>
                </a:solidFill>
              </a:rPr>
              <a:t> – </a:t>
            </a:r>
            <a:r>
              <a:rPr lang="en-US" sz="2200" dirty="0" smtClean="0">
                <a:solidFill>
                  <a:schemeClr val="accent2"/>
                </a:solidFill>
              </a:rPr>
              <a:t>Loss of ($414K) exceeded budgeted loss of ($358K) by (</a:t>
            </a:r>
            <a:r>
              <a:rPr lang="en-US" sz="2200" b="1" i="1" u="sng" dirty="0" smtClean="0">
                <a:solidFill>
                  <a:schemeClr val="accent2"/>
                </a:solidFill>
              </a:rPr>
              <a:t>$56K)</a:t>
            </a:r>
            <a:endParaRPr lang="en-US" sz="22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91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543" y="0"/>
            <a:ext cx="8901486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Comparison of Actuals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January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March 2016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vs. January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March 2017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731061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272677"/>
            <a:ext cx="10671718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5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250" b="1" dirty="0" smtClean="0">
                <a:solidFill>
                  <a:schemeClr val="accent2"/>
                </a:solidFill>
              </a:rPr>
              <a:t> - </a:t>
            </a:r>
            <a:r>
              <a:rPr lang="en-US" sz="2250" dirty="0" smtClean="0">
                <a:solidFill>
                  <a:schemeClr val="accent2"/>
                </a:solidFill>
              </a:rPr>
              <a:t>2017: $993K / 2016 = $717K / Variance = $276K </a:t>
            </a:r>
            <a:r>
              <a:rPr lang="en-US" sz="2250" u="sng" dirty="0" smtClean="0">
                <a:solidFill>
                  <a:schemeClr val="accent2"/>
                </a:solidFill>
              </a:rPr>
              <a:t>more </a:t>
            </a:r>
            <a:r>
              <a:rPr lang="en-US" sz="2250" dirty="0" smtClean="0">
                <a:solidFill>
                  <a:schemeClr val="accent2"/>
                </a:solidFill>
              </a:rPr>
              <a:t>in 2017 vs. 2016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5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250" b="1" dirty="0" smtClean="0">
                <a:solidFill>
                  <a:schemeClr val="accent2"/>
                </a:solidFill>
              </a:rPr>
              <a:t> - </a:t>
            </a:r>
            <a:r>
              <a:rPr lang="en-US" sz="2250" dirty="0" smtClean="0">
                <a:solidFill>
                  <a:schemeClr val="accent2"/>
                </a:solidFill>
              </a:rPr>
              <a:t>2017: $1.22M / 2016 = $1.13M / Variance = $90K </a:t>
            </a:r>
            <a:r>
              <a:rPr lang="en-US" sz="2250" u="sng" dirty="0" smtClean="0">
                <a:solidFill>
                  <a:schemeClr val="accent2"/>
                </a:solidFill>
              </a:rPr>
              <a:t>more </a:t>
            </a:r>
            <a:r>
              <a:rPr lang="en-US" sz="2250" dirty="0" smtClean="0">
                <a:solidFill>
                  <a:schemeClr val="accent2"/>
                </a:solidFill>
              </a:rPr>
              <a:t>in 2017 vs. 2016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5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250" b="1" dirty="0" smtClean="0">
                <a:solidFill>
                  <a:schemeClr val="accent2"/>
                </a:solidFill>
              </a:rPr>
              <a:t> – </a:t>
            </a:r>
            <a:r>
              <a:rPr lang="en-US" sz="2250" dirty="0" smtClean="0">
                <a:solidFill>
                  <a:schemeClr val="accent2"/>
                </a:solidFill>
              </a:rPr>
              <a:t>2017: Loss of ($228K) / 2016: Loss of ($414K) / Variance of </a:t>
            </a:r>
            <a:r>
              <a:rPr lang="en-US" sz="2250" b="1" i="1" u="sng" dirty="0" smtClean="0">
                <a:solidFill>
                  <a:schemeClr val="accent2"/>
                </a:solidFill>
              </a:rPr>
              <a:t>$186K</a:t>
            </a:r>
            <a:r>
              <a:rPr lang="en-US" sz="2250" dirty="0" smtClean="0">
                <a:solidFill>
                  <a:schemeClr val="accent2"/>
                </a:solidFill>
              </a:rPr>
              <a:t> </a:t>
            </a:r>
            <a:r>
              <a:rPr lang="en-US" sz="2250" u="sng" dirty="0" smtClean="0">
                <a:solidFill>
                  <a:schemeClr val="accent2"/>
                </a:solidFill>
              </a:rPr>
              <a:t>less loss </a:t>
            </a:r>
            <a:r>
              <a:rPr lang="en-US" sz="2250" dirty="0" smtClean="0">
                <a:solidFill>
                  <a:schemeClr val="accent2"/>
                </a:solidFill>
              </a:rPr>
              <a:t>in 2017 vs. 2016  </a:t>
            </a:r>
            <a:endParaRPr lang="en-US" sz="225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695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345688"/>
            <a:ext cx="8610600" cy="119318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First Quarter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28801"/>
            <a:ext cx="10820400" cy="43266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r>
              <a:rPr lang="en-US" sz="32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SINCE SMG TRANSITION APRIL 1, 2014 First Quarter Results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2014:  ($626k) Hilton/SMG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2015: ($268K) SMG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2016: ($414K) SMG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($228K) SMG</a:t>
            </a:r>
          </a:p>
          <a:p>
            <a:pPr marL="0" indent="0" algn="ctr">
              <a:buNone/>
            </a:pPr>
            <a:endParaRPr lang="en-US" sz="2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***SMG Tops its best First Quarter Since Transition!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***March 2017:  “Net Revenues”  $108K!</a:t>
            </a:r>
          </a:p>
          <a:p>
            <a:pPr marL="0" indent="0" algn="ctr">
              <a:buNone/>
            </a:pPr>
            <a:endParaRPr lang="en-US" sz="2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12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345688"/>
            <a:ext cx="8610600" cy="119318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First Quarter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28801"/>
            <a:ext cx="10820400" cy="432667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Room Rental:  Exceeded budget by $25K.  ($128K vs $103K)   </a:t>
            </a:r>
            <a:endParaRPr lang="en-US" sz="37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Concessions:  Exceeded budget by $1K ($40K vs $39K)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Catering:  Exceeded budget by $68K.  ($483K vs $415K)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Parking:  Missed budget by $15K.  ($28K vs $13K)</a:t>
            </a:r>
          </a:p>
          <a:p>
            <a:pPr marL="0" indent="0">
              <a:buNone/>
            </a:pP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1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10910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First Quarter Statistical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09749"/>
            <a:ext cx="10820400" cy="43234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The Numbers at a Glance….</a:t>
            </a: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Estimated Group Attendance:  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2015: 20,095 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2016: 22,460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29,449 (MO NASP/Over 9,000 Attendees)</a:t>
            </a:r>
          </a:p>
          <a:p>
            <a:pPr marL="292608" lvl="1" indent="0">
              <a:buNone/>
            </a:pPr>
            <a:endParaRPr lang="en-US" sz="19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Groups:  (36)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Group Event Days:  (58</a:t>
            </a:r>
            <a:r>
              <a:rPr lang="en-US" sz="2700" dirty="0">
                <a:solidFill>
                  <a:schemeClr val="accent2"/>
                </a:solidFill>
                <a:latin typeface="Albertus Medium" panose="020E0602030304020304" pitchFamily="34" charset="0"/>
              </a:rPr>
              <a:t>)</a:t>
            </a: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Group Room Nights at Hilton Properties: 10,563 </a:t>
            </a: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3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909737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Groups &amp; Events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762124"/>
            <a:ext cx="10820400" cy="4560617"/>
          </a:xfrm>
        </p:spPr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3rd Annual FC Legacy Futsal Event.  Over 80 teams with 3,500 attendees and growing!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Vision Con! Southwest Missouri Premier </a:t>
            </a:r>
            <a:r>
              <a:rPr lang="en-US" dirty="0" err="1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Comi</a:t>
            </a: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-Con Event.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Conklin Companies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Jack Henry Companies – Springfield Based Corporation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Worldwide Spirit Competition &amp; American Cheer Power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Chamber of Commerce Black Tie Gale Dinner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MO Parks &amp; Recreation Association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Travel South Showcase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MO Drug Courts Association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MO NASP – Archery Event and host to over 9,000 attendees! (2018)</a:t>
            </a:r>
          </a:p>
          <a:p>
            <a:pPr marL="0" indent="0" algn="ctr">
              <a:buNone/>
            </a:pP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4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7"/>
            <a:ext cx="8610600" cy="1224815"/>
          </a:xfrm>
        </p:spPr>
        <p:txBody>
          <a:bodyPr>
            <a:noAutofit/>
          </a:bodyPr>
          <a:lstStyle/>
          <a:p>
            <a:pPr algn="ctr"/>
            <a:r>
              <a:rPr lang="en-US" sz="66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</a:t>
            </a:r>
            <a:br>
              <a:rPr lang="en-US" sz="66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6600" b="1" u="sng" dirty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sz="6600" b="1" u="sng" dirty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“2017 First Quarter Complete &amp; In the Books”!</a:t>
            </a:r>
            <a:endParaRPr lang="en-US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865471"/>
            <a:ext cx="10820400" cy="44015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5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r>
              <a:rPr lang="en-US" sz="15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Q &amp; A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2270</TotalTime>
  <Words>498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Albertus Medium</vt:lpstr>
      <vt:lpstr>Arial</vt:lpstr>
      <vt:lpstr>Calibri</vt:lpstr>
      <vt:lpstr>Calibri Light</vt:lpstr>
      <vt:lpstr>Wingdings</vt:lpstr>
      <vt:lpstr>Retrospect</vt:lpstr>
      <vt:lpstr>Branson Convention Center 2017 First Quarter Review</vt:lpstr>
      <vt:lpstr>Actual vs. Budget January - March 2017</vt:lpstr>
      <vt:lpstr>Actual vs. Budget January – March 2016 </vt:lpstr>
      <vt:lpstr>Comparison of Actuals January – March 2016 vs. January – March 2017</vt:lpstr>
      <vt:lpstr>Business Overview 2017 First Quarter Recap</vt:lpstr>
      <vt:lpstr>Business Overview 2017 First Quarter Recap</vt:lpstr>
      <vt:lpstr>Business Overview 2017 First Quarter Statistical Recap</vt:lpstr>
      <vt:lpstr>Business Overview 2017 Groups &amp; Events</vt:lpstr>
      <vt:lpstr>“  “2017 First Quarter Complete &amp; In the Books”!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Branson Convention Center 2nd Quarter 2014</dc:title>
  <dc:creator>Daniel  Armstrong</dc:creator>
  <cp:lastModifiedBy>Lana Richmond</cp:lastModifiedBy>
  <cp:revision>210</cp:revision>
  <cp:lastPrinted>2017-04-27T19:19:03Z</cp:lastPrinted>
  <dcterms:created xsi:type="dcterms:W3CDTF">2014-07-22T20:33:10Z</dcterms:created>
  <dcterms:modified xsi:type="dcterms:W3CDTF">2017-04-27T19:19:05Z</dcterms:modified>
</cp:coreProperties>
</file>