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handoutMasterIdLst>
    <p:handoutMasterId r:id="rId11"/>
  </p:handoutMasterIdLst>
  <p:sldIdLst>
    <p:sldId id="256" r:id="rId2"/>
    <p:sldId id="257" r:id="rId3"/>
    <p:sldId id="264" r:id="rId4"/>
    <p:sldId id="281" r:id="rId5"/>
    <p:sldId id="279" r:id="rId6"/>
    <p:sldId id="259" r:id="rId7"/>
    <p:sldId id="265" r:id="rId8"/>
    <p:sldId id="267" r:id="rId9"/>
    <p:sldId id="282" r:id="rId10"/>
  </p:sldIdLst>
  <p:sldSz cx="12192000" cy="6858000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21038039259189E-4"/>
          <c:y val="0"/>
          <c:w val="0.99796712561767764"/>
          <c:h val="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4337371</c:v>
                </c:pt>
                <c:pt idx="1">
                  <c:v>4736154</c:v>
                </c:pt>
                <c:pt idx="2">
                  <c:v>-398783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Budget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hade val="92000"/>
                    <a:satMod val="130000"/>
                  </a:schemeClr>
                </a:gs>
                <a:gs pos="45000">
                  <a:schemeClr val="accent1">
                    <a:tint val="60000"/>
                    <a:shade val="99000"/>
                    <a:satMod val="120000"/>
                  </a:schemeClr>
                </a:gs>
                <a:gs pos="100000">
                  <a:schemeClr val="accent1">
                    <a:tint val="55000"/>
                    <a:satMod val="140000"/>
                  </a:scheme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chemeClr val="accent1"/>
              </a:solidFill>
              <a:prstDash val="solid"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4320081</c:v>
                </c:pt>
                <c:pt idx="1">
                  <c:v>4741612</c:v>
                </c:pt>
                <c:pt idx="2">
                  <c:v>-421531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2223184"/>
        <c:axId val="588824816"/>
      </c:barChart>
      <c:catAx>
        <c:axId val="58222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588824816"/>
        <c:crosses val="autoZero"/>
        <c:auto val="1"/>
        <c:lblAlgn val="ctr"/>
        <c:lblOffset val="100"/>
        <c:noMultiLvlLbl val="0"/>
      </c:catAx>
      <c:valAx>
        <c:axId val="58882481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58222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148543491922677"/>
          <c:y val="0.25430104820273836"/>
          <c:w val="0.17690591560670302"/>
          <c:h val="0.167911622987425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21038039259189E-4"/>
          <c:y val="0"/>
          <c:w val="0.99796712561767764"/>
          <c:h val="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4554984</c:v>
                </c:pt>
                <c:pt idx="1">
                  <c:v>4684121</c:v>
                </c:pt>
                <c:pt idx="2">
                  <c:v>-129137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Budget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hade val="92000"/>
                    <a:satMod val="130000"/>
                  </a:schemeClr>
                </a:gs>
                <a:gs pos="45000">
                  <a:schemeClr val="accent1">
                    <a:tint val="60000"/>
                    <a:shade val="99000"/>
                    <a:satMod val="120000"/>
                  </a:schemeClr>
                </a:gs>
                <a:gs pos="100000">
                  <a:schemeClr val="accent1">
                    <a:tint val="55000"/>
                    <a:satMod val="140000"/>
                  </a:scheme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chemeClr val="accent1"/>
              </a:solidFill>
              <a:prstDash val="solid"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4182300</c:v>
                </c:pt>
                <c:pt idx="1">
                  <c:v>4867841</c:v>
                </c:pt>
                <c:pt idx="2">
                  <c:v>-685541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8836240"/>
        <c:axId val="588831344"/>
      </c:barChart>
      <c:catAx>
        <c:axId val="588836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588831344"/>
        <c:crosses val="autoZero"/>
        <c:auto val="1"/>
        <c:lblAlgn val="ctr"/>
        <c:lblOffset val="100"/>
        <c:noMultiLvlLbl val="0"/>
      </c:catAx>
      <c:valAx>
        <c:axId val="58883134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588836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148543491922677"/>
          <c:y val="0.25430104820273836"/>
          <c:w val="0.17690591560670302"/>
          <c:h val="0.167911622987425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21038039259189E-4"/>
          <c:y val="0"/>
          <c:w val="0.99796712561767764"/>
          <c:h val="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4337371</c:v>
                </c:pt>
                <c:pt idx="1">
                  <c:v>4736154</c:v>
                </c:pt>
                <c:pt idx="2">
                  <c:v>-398783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hade val="92000"/>
                    <a:satMod val="130000"/>
                  </a:schemeClr>
                </a:gs>
                <a:gs pos="45000">
                  <a:schemeClr val="accent1">
                    <a:tint val="60000"/>
                    <a:shade val="99000"/>
                    <a:satMod val="120000"/>
                  </a:schemeClr>
                </a:gs>
                <a:gs pos="100000">
                  <a:schemeClr val="accent1">
                    <a:tint val="55000"/>
                    <a:satMod val="140000"/>
                  </a:scheme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chemeClr val="accent1"/>
              </a:solidFill>
              <a:prstDash val="solid"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4554984</c:v>
                </c:pt>
                <c:pt idx="1">
                  <c:v>4684121</c:v>
                </c:pt>
                <c:pt idx="2">
                  <c:v>-129137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8829168"/>
        <c:axId val="588829712"/>
      </c:barChart>
      <c:catAx>
        <c:axId val="58882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588829712"/>
        <c:crosses val="autoZero"/>
        <c:auto val="1"/>
        <c:lblAlgn val="ctr"/>
        <c:lblOffset val="100"/>
        <c:noMultiLvlLbl val="0"/>
      </c:catAx>
      <c:valAx>
        <c:axId val="58882971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58882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148543491922677"/>
          <c:y val="0.25430104820273836"/>
          <c:w val="0.17690591560670302"/>
          <c:h val="0.167911622987425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0.32639</cdr:x>
      <cdr:y>0.40334</cdr:y>
    </cdr:from>
    <cdr:to>
      <cdr:x>0.47361</cdr:x>
      <cdr:y>0.42111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238375" y="3676650"/>
          <a:ext cx="100965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0.82778</cdr:x>
      <cdr:y>0.68757</cdr:y>
    </cdr:from>
    <cdr:to>
      <cdr:x>0.96111</cdr:x>
      <cdr:y>0.70533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5676900" y="6267450"/>
          <a:ext cx="91440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0.75644</cdr:x>
      <cdr:y>0.62479</cdr:y>
    </cdr:from>
    <cdr:to>
      <cdr:x>0.97841</cdr:x>
      <cdr:y>0.72055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8184988" y="1576165"/>
          <a:ext cx="2401805" cy="241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Calibri" panose="020F0502020204030204" pitchFamily="34" charset="0"/>
            </a:rPr>
            <a:t>OVERALL</a:t>
          </a:r>
          <a:r>
            <a:rPr lang="en-US" sz="1200" b="1" baseline="0" dirty="0">
              <a:latin typeface="Calibri" panose="020F0502020204030204" pitchFamily="34" charset="0"/>
            </a:rPr>
            <a:t> PROFIT (LOSS)</a:t>
          </a:r>
        </a:p>
        <a:p xmlns:a="http://schemas.openxmlformats.org/drawingml/2006/main">
          <a:endParaRPr lang="en-US" sz="7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0.32639</cdr:x>
      <cdr:y>0.40334</cdr:y>
    </cdr:from>
    <cdr:to>
      <cdr:x>0.47361</cdr:x>
      <cdr:y>0.42111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238375" y="3676650"/>
          <a:ext cx="100965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0.82778</cdr:x>
      <cdr:y>0.68757</cdr:y>
    </cdr:from>
    <cdr:to>
      <cdr:x>0.96111</cdr:x>
      <cdr:y>0.70533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5676900" y="6267450"/>
          <a:ext cx="91440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0.75391</cdr:x>
      <cdr:y>0.64167</cdr:y>
    </cdr:from>
    <cdr:to>
      <cdr:x>0.97588</cdr:x>
      <cdr:y>0.73743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8157642" y="2060580"/>
          <a:ext cx="2401804" cy="30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Calibri" panose="020F0502020204030204" pitchFamily="34" charset="0"/>
            </a:rPr>
            <a:t>OVERALL</a:t>
          </a:r>
          <a:r>
            <a:rPr lang="en-US" sz="1200" b="1" baseline="0" dirty="0">
              <a:latin typeface="Calibri" panose="020F0502020204030204" pitchFamily="34" charset="0"/>
            </a:rPr>
            <a:t> PROFIT (LOSS)</a:t>
          </a:r>
        </a:p>
        <a:p xmlns:a="http://schemas.openxmlformats.org/drawingml/2006/main">
          <a:endParaRPr lang="en-US" sz="7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0.32639</cdr:x>
      <cdr:y>0.40334</cdr:y>
    </cdr:from>
    <cdr:to>
      <cdr:x>0.47361</cdr:x>
      <cdr:y>0.42111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238375" y="3676650"/>
          <a:ext cx="100965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0.82778</cdr:x>
      <cdr:y>0.68757</cdr:y>
    </cdr:from>
    <cdr:to>
      <cdr:x>0.96111</cdr:x>
      <cdr:y>0.70533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5676900" y="6267450"/>
          <a:ext cx="91440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0.75391</cdr:x>
      <cdr:y>0.64167</cdr:y>
    </cdr:from>
    <cdr:to>
      <cdr:x>0.97588</cdr:x>
      <cdr:y>0.73743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8157642" y="2060580"/>
          <a:ext cx="2401804" cy="30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Calibri" panose="020F0502020204030204" pitchFamily="34" charset="0"/>
            </a:rPr>
            <a:t>OVERALL</a:t>
          </a:r>
          <a:r>
            <a:rPr lang="en-US" sz="1200" b="1" baseline="0" dirty="0">
              <a:latin typeface="Calibri" panose="020F0502020204030204" pitchFamily="34" charset="0"/>
            </a:rPr>
            <a:t> PROFIT (LOSS)</a:t>
          </a:r>
        </a:p>
        <a:p xmlns:a="http://schemas.openxmlformats.org/drawingml/2006/main">
          <a:endParaRPr lang="en-US" sz="7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1BD30-6F4C-453C-A0A6-D4A80E542D7F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9D6D0-6F49-434E-975F-B5389FDB3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56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931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133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22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42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484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91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01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73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20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38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11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" b="8"/>
          <a:stretch/>
        </p:blipFill>
        <p:spPr>
          <a:xfrm>
            <a:off x="3468028" y="501804"/>
            <a:ext cx="5163015" cy="22971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463" y="2442117"/>
            <a:ext cx="10273004" cy="1344038"/>
          </a:xfrm>
        </p:spPr>
        <p:txBody>
          <a:bodyPr>
            <a:normAutofit/>
          </a:bodyPr>
          <a:lstStyle/>
          <a:p>
            <a:pPr algn="ctr"/>
            <a:r>
              <a:rPr lang="en-US" sz="48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Branson Convention Center</a:t>
            </a:r>
            <a:br>
              <a:rPr lang="en-US" sz="48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48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Year End Review</a:t>
            </a:r>
            <a:endParaRPr lang="en-US" sz="48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608" y="4906537"/>
            <a:ext cx="3233854" cy="10259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angle 5"/>
          <p:cNvSpPr/>
          <p:nvPr/>
        </p:nvSpPr>
        <p:spPr>
          <a:xfrm>
            <a:off x="824463" y="4343400"/>
            <a:ext cx="10426700" cy="40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9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986" y="0"/>
            <a:ext cx="8610600" cy="803170"/>
          </a:xfrm>
        </p:spPr>
        <p:txBody>
          <a:bodyPr>
            <a:normAutofit/>
          </a:bodyPr>
          <a:lstStyle/>
          <a:p>
            <a:pPr algn="ctr"/>
            <a:r>
              <a:rPr lang="en-US" sz="27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Actual vs. Budget</a:t>
            </a:r>
            <a: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January - December 2016</a:t>
            </a:r>
            <a:endParaRPr lang="en-US" sz="20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8305619"/>
              </p:ext>
            </p:extLst>
          </p:nvPr>
        </p:nvGraphicFramePr>
        <p:xfrm>
          <a:off x="680699" y="803170"/>
          <a:ext cx="10820400" cy="343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8427" y="4395581"/>
            <a:ext cx="10671718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100" b="1" u="sng" dirty="0" smtClean="0">
                <a:solidFill>
                  <a:schemeClr val="accent2"/>
                </a:solidFill>
              </a:rPr>
              <a:t>Total Revenue</a:t>
            </a:r>
            <a:r>
              <a:rPr lang="en-US" sz="2100" b="1" dirty="0" smtClean="0">
                <a:solidFill>
                  <a:schemeClr val="accent2"/>
                </a:solidFill>
              </a:rPr>
              <a:t> - </a:t>
            </a:r>
            <a:r>
              <a:rPr lang="en-US" sz="2100" dirty="0" smtClean="0">
                <a:solidFill>
                  <a:schemeClr val="accent2"/>
                </a:solidFill>
              </a:rPr>
              <a:t>Actual Revenue: $4,337,371 / Budget = $4,320,081 / Variance = $17,290 </a:t>
            </a:r>
            <a:r>
              <a:rPr lang="en-US" sz="2100" u="sng" dirty="0" smtClean="0">
                <a:solidFill>
                  <a:schemeClr val="accent2"/>
                </a:solidFill>
              </a:rPr>
              <a:t>above</a:t>
            </a:r>
            <a:r>
              <a:rPr lang="en-US" sz="2100" dirty="0" smtClean="0">
                <a:solidFill>
                  <a:schemeClr val="accent2"/>
                </a:solidFill>
              </a:rPr>
              <a:t>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100" b="1" u="sng" dirty="0" smtClean="0">
                <a:solidFill>
                  <a:schemeClr val="accent2"/>
                </a:solidFill>
              </a:rPr>
              <a:t>Total Expenses</a:t>
            </a:r>
            <a:r>
              <a:rPr lang="en-US" sz="2100" b="1" dirty="0" smtClean="0">
                <a:solidFill>
                  <a:schemeClr val="accent2"/>
                </a:solidFill>
              </a:rPr>
              <a:t> - </a:t>
            </a:r>
            <a:r>
              <a:rPr lang="en-US" sz="2100" dirty="0" smtClean="0">
                <a:solidFill>
                  <a:schemeClr val="accent2"/>
                </a:solidFill>
              </a:rPr>
              <a:t>Actual Expenses: $4,736,154 / Budget = $4,741,612 / Variance = $5,458 above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100" b="1" u="sng" dirty="0" smtClean="0">
                <a:solidFill>
                  <a:schemeClr val="accent2"/>
                </a:solidFill>
              </a:rPr>
              <a:t>Overall Profit and Loss</a:t>
            </a:r>
            <a:r>
              <a:rPr lang="en-US" sz="2100" b="1" dirty="0" smtClean="0">
                <a:solidFill>
                  <a:schemeClr val="accent2"/>
                </a:solidFill>
              </a:rPr>
              <a:t> – </a:t>
            </a:r>
            <a:r>
              <a:rPr lang="en-US" sz="2100" dirty="0" smtClean="0">
                <a:solidFill>
                  <a:schemeClr val="accent2"/>
                </a:solidFill>
              </a:rPr>
              <a:t>Loss of ($398,783) bettered budgeted loss of ($421,531) by </a:t>
            </a:r>
            <a:r>
              <a:rPr lang="en-US" sz="2100" b="1" i="1" u="sng" dirty="0" smtClean="0">
                <a:solidFill>
                  <a:schemeClr val="accent2"/>
                </a:solidFill>
              </a:rPr>
              <a:t>$22,748</a:t>
            </a:r>
            <a:endParaRPr lang="en-US" sz="2100" b="1" u="sng" dirty="0" smtClean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384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986" y="0"/>
            <a:ext cx="8610600" cy="803170"/>
          </a:xfrm>
        </p:spPr>
        <p:txBody>
          <a:bodyPr>
            <a:normAutofit/>
          </a:bodyPr>
          <a:lstStyle/>
          <a:p>
            <a:pPr algn="ctr"/>
            <a:r>
              <a:rPr lang="en-US" sz="27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Actual vs. Budget</a:t>
            </a:r>
            <a: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January - December 2015 </a:t>
            </a:r>
            <a:endParaRPr lang="en-US" sz="20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523194"/>
              </p:ext>
            </p:extLst>
          </p:nvPr>
        </p:nvGraphicFramePr>
        <p:xfrm>
          <a:off x="680699" y="803170"/>
          <a:ext cx="10820400" cy="3211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9381" y="4272677"/>
            <a:ext cx="106717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100" b="1" u="sng" dirty="0" smtClean="0">
                <a:solidFill>
                  <a:schemeClr val="accent2"/>
                </a:solidFill>
              </a:rPr>
              <a:t>Total Revenue</a:t>
            </a:r>
            <a:r>
              <a:rPr lang="en-US" sz="2100" b="1" dirty="0" smtClean="0">
                <a:solidFill>
                  <a:schemeClr val="accent2"/>
                </a:solidFill>
              </a:rPr>
              <a:t> - </a:t>
            </a:r>
            <a:r>
              <a:rPr lang="en-US" sz="2100" dirty="0">
                <a:solidFill>
                  <a:schemeClr val="accent2"/>
                </a:solidFill>
              </a:rPr>
              <a:t>Actual Revenue: $4,554,984 / Budget = $4,182,300 / Variance = $372,684 </a:t>
            </a:r>
            <a:r>
              <a:rPr lang="en-US" sz="2100" u="sng" dirty="0">
                <a:solidFill>
                  <a:schemeClr val="accent2"/>
                </a:solidFill>
              </a:rPr>
              <a:t>above</a:t>
            </a:r>
            <a:r>
              <a:rPr lang="en-US" sz="2100" dirty="0">
                <a:solidFill>
                  <a:schemeClr val="accent2"/>
                </a:solidFill>
              </a:rPr>
              <a:t>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100" b="1" u="sng" dirty="0" smtClean="0">
                <a:solidFill>
                  <a:schemeClr val="accent2"/>
                </a:solidFill>
              </a:rPr>
              <a:t>Total Expenses</a:t>
            </a:r>
            <a:r>
              <a:rPr lang="en-US" sz="2100" b="1" dirty="0" smtClean="0">
                <a:solidFill>
                  <a:schemeClr val="accent2"/>
                </a:solidFill>
              </a:rPr>
              <a:t> - </a:t>
            </a:r>
            <a:r>
              <a:rPr lang="en-US" sz="2100" dirty="0" smtClean="0">
                <a:solidFill>
                  <a:schemeClr val="accent2"/>
                </a:solidFill>
              </a:rPr>
              <a:t>Actual Expenses: $4,684,121 / Budget = $4,867,841 / Variance = $183,720 </a:t>
            </a:r>
            <a:r>
              <a:rPr lang="en-US" sz="2100" u="sng" dirty="0" smtClean="0">
                <a:solidFill>
                  <a:schemeClr val="accent2"/>
                </a:solidFill>
              </a:rPr>
              <a:t>below</a:t>
            </a:r>
            <a:r>
              <a:rPr lang="en-US" sz="2100" dirty="0" smtClean="0">
                <a:solidFill>
                  <a:schemeClr val="accent2"/>
                </a:solidFill>
              </a:rPr>
              <a:t>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100" b="1" u="sng" dirty="0" smtClean="0">
                <a:solidFill>
                  <a:schemeClr val="accent2"/>
                </a:solidFill>
              </a:rPr>
              <a:t>Overall Profit and Loss</a:t>
            </a:r>
            <a:r>
              <a:rPr lang="en-US" sz="2100" b="1" dirty="0" smtClean="0">
                <a:solidFill>
                  <a:schemeClr val="accent2"/>
                </a:solidFill>
              </a:rPr>
              <a:t> – </a:t>
            </a:r>
            <a:r>
              <a:rPr lang="en-US" sz="2100" dirty="0" smtClean="0">
                <a:solidFill>
                  <a:schemeClr val="accent2"/>
                </a:solidFill>
              </a:rPr>
              <a:t>Loss of ($129,137) bettered budgeted loss of ($685,541) by (</a:t>
            </a:r>
            <a:r>
              <a:rPr lang="en-US" sz="2100" b="1" i="1" u="sng" dirty="0" smtClean="0">
                <a:solidFill>
                  <a:schemeClr val="accent2"/>
                </a:solidFill>
              </a:rPr>
              <a:t>$556,404)</a:t>
            </a:r>
            <a:endParaRPr lang="en-US" sz="2100" b="1" u="sng" dirty="0" smtClean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912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543" y="0"/>
            <a:ext cx="8901486" cy="803170"/>
          </a:xfrm>
        </p:spPr>
        <p:txBody>
          <a:bodyPr>
            <a:normAutofit/>
          </a:bodyPr>
          <a:lstStyle/>
          <a:p>
            <a:pPr algn="ctr"/>
            <a:r>
              <a:rPr lang="en-US" sz="27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Comparison of Actuals</a:t>
            </a:r>
            <a: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January - December 2016 vs. January – December 2015</a:t>
            </a:r>
            <a:endParaRPr lang="en-US" sz="20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422163"/>
              </p:ext>
            </p:extLst>
          </p:nvPr>
        </p:nvGraphicFramePr>
        <p:xfrm>
          <a:off x="680699" y="803170"/>
          <a:ext cx="10820400" cy="3211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8427" y="4272677"/>
            <a:ext cx="106717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100" b="1" u="sng" dirty="0" smtClean="0">
                <a:solidFill>
                  <a:schemeClr val="accent2"/>
                </a:solidFill>
              </a:rPr>
              <a:t>Total Revenue</a:t>
            </a:r>
            <a:r>
              <a:rPr lang="en-US" sz="2100" b="1" dirty="0" smtClean="0">
                <a:solidFill>
                  <a:schemeClr val="accent2"/>
                </a:solidFill>
              </a:rPr>
              <a:t> - </a:t>
            </a:r>
            <a:r>
              <a:rPr lang="en-US" sz="2100" dirty="0" smtClean="0">
                <a:solidFill>
                  <a:schemeClr val="accent2"/>
                </a:solidFill>
              </a:rPr>
              <a:t>2016: $4,337,371 / 2015 = $4,554,984 / Variance = ($217,613) </a:t>
            </a:r>
            <a:r>
              <a:rPr lang="en-US" sz="2100" u="sng" dirty="0" smtClean="0">
                <a:solidFill>
                  <a:schemeClr val="accent2"/>
                </a:solidFill>
              </a:rPr>
              <a:t>less </a:t>
            </a:r>
            <a:r>
              <a:rPr lang="en-US" sz="2100" dirty="0" smtClean="0">
                <a:solidFill>
                  <a:schemeClr val="accent2"/>
                </a:solidFill>
              </a:rPr>
              <a:t>in 2016 vs. 2015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100" b="1" u="sng" dirty="0" smtClean="0">
                <a:solidFill>
                  <a:schemeClr val="accent2"/>
                </a:solidFill>
              </a:rPr>
              <a:t>Total Expenses</a:t>
            </a:r>
            <a:r>
              <a:rPr lang="en-US" sz="2100" b="1" dirty="0" smtClean="0">
                <a:solidFill>
                  <a:schemeClr val="accent2"/>
                </a:solidFill>
              </a:rPr>
              <a:t> - </a:t>
            </a:r>
            <a:r>
              <a:rPr lang="en-US" sz="2100" dirty="0" smtClean="0">
                <a:solidFill>
                  <a:schemeClr val="accent2"/>
                </a:solidFill>
              </a:rPr>
              <a:t>2016: $4,736,154 / 2015 = $4,684,121/ Variance = $52,033 </a:t>
            </a:r>
            <a:r>
              <a:rPr lang="en-US" sz="2100" u="sng" dirty="0" smtClean="0">
                <a:solidFill>
                  <a:schemeClr val="accent2"/>
                </a:solidFill>
              </a:rPr>
              <a:t>more </a:t>
            </a:r>
            <a:r>
              <a:rPr lang="en-US" sz="2100" dirty="0" smtClean="0">
                <a:solidFill>
                  <a:schemeClr val="accent2"/>
                </a:solidFill>
              </a:rPr>
              <a:t>in 2016 vs. 2015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100" b="1" u="sng" dirty="0" smtClean="0">
                <a:solidFill>
                  <a:schemeClr val="accent2"/>
                </a:solidFill>
              </a:rPr>
              <a:t>Overall Profit and Loss</a:t>
            </a:r>
            <a:r>
              <a:rPr lang="en-US" sz="2100" b="1" dirty="0" smtClean="0">
                <a:solidFill>
                  <a:schemeClr val="accent2"/>
                </a:solidFill>
              </a:rPr>
              <a:t> – </a:t>
            </a:r>
            <a:r>
              <a:rPr lang="en-US" sz="2100" dirty="0" smtClean="0">
                <a:solidFill>
                  <a:schemeClr val="accent2"/>
                </a:solidFill>
              </a:rPr>
              <a:t>2016: Loss of ($398,783) / 2015: Loss of ($129,137) / Variance of (</a:t>
            </a:r>
            <a:r>
              <a:rPr lang="en-US" sz="2100" b="1" i="1" u="sng" dirty="0" smtClean="0">
                <a:solidFill>
                  <a:schemeClr val="accent2"/>
                </a:solidFill>
              </a:rPr>
              <a:t>$269,646)</a:t>
            </a:r>
            <a:r>
              <a:rPr lang="en-US" sz="2100" dirty="0" smtClean="0">
                <a:solidFill>
                  <a:schemeClr val="accent2"/>
                </a:solidFill>
              </a:rPr>
              <a:t> </a:t>
            </a:r>
            <a:r>
              <a:rPr lang="en-US" sz="2100" u="sng" dirty="0" smtClean="0">
                <a:solidFill>
                  <a:schemeClr val="accent2"/>
                </a:solidFill>
              </a:rPr>
              <a:t>more loss </a:t>
            </a:r>
            <a:r>
              <a:rPr lang="en-US" sz="2100" dirty="0" smtClean="0">
                <a:solidFill>
                  <a:schemeClr val="accent2"/>
                </a:solidFill>
              </a:rPr>
              <a:t>in 2016 vs. 2015  </a:t>
            </a:r>
            <a:endParaRPr lang="en-US" sz="2100" b="1" u="sng" dirty="0" smtClean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695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345688"/>
            <a:ext cx="8610600" cy="119318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Year End Financial Recap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7087" y="1828801"/>
            <a:ext cx="10820400" cy="432667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Room Rental:  Exceeded budget by $38K.  ($563K vs $525K)   </a:t>
            </a:r>
            <a:endParaRPr lang="en-US" sz="2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Concessions:  Surpassed the $100K threshold ($115K) for the first time since the building opened.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Catering:  Exceeded budget by $121K.  (Loren Cook 75</a:t>
            </a:r>
            <a:r>
              <a:rPr lang="en-US" sz="2800" baseline="30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th</a:t>
            </a:r>
            <a:r>
              <a:rPr lang="en-US" sz="28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Celebration doubled their catering revenue $60K to $120K)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Parking:  Missed budget by $22K.  Due to three months of garage parking system not in place and working.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Contracted </a:t>
            </a:r>
            <a:r>
              <a:rPr lang="en-US" sz="2800" dirty="0">
                <a:solidFill>
                  <a:schemeClr val="accent2"/>
                </a:solidFill>
                <a:latin typeface="Albertus Medium" panose="020E0602030304020304" pitchFamily="34" charset="0"/>
              </a:rPr>
              <a:t>Services:  Under budget by </a:t>
            </a:r>
            <a:r>
              <a:rPr lang="en-US" sz="28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$65K.  </a:t>
            </a:r>
          </a:p>
          <a:p>
            <a:pPr marL="0" indent="0">
              <a:buNone/>
            </a:pPr>
            <a:endParaRPr lang="en-US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342900" indent="-342900" algn="ctr">
              <a:buFont typeface="+mj-lt"/>
              <a:buAutoNum type="alphaUcPeriod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16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8"/>
            <a:ext cx="8610600" cy="109100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Year Statistical End Recap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7087" y="1809749"/>
            <a:ext cx="10820400" cy="43234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The Numbers at a Glance….</a:t>
            </a:r>
            <a:endParaRPr lang="en-US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Estimated Group Attendance:  92K</a:t>
            </a:r>
            <a:r>
              <a:rPr lang="en-US" sz="2700" dirty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(2015: 75K which is a 17K</a:t>
            </a:r>
            <a:r>
              <a:rPr lang="en-US" sz="2700" dirty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increase year over year)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Groups:  193 (2015:  219)/-26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Group Event Days:  397.  (2015: 378 Days)/+19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Group Room Nights at Hilton Properties:  38,907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Estimated “NET” Per Capture Rate (Food/Beverage/Rental/Parking): 2016: $32.21/2015: $43.66 (ASCE &amp; SYTA)</a:t>
            </a:r>
          </a:p>
          <a:p>
            <a:pPr marL="342900" indent="-342900" algn="ctr">
              <a:buFont typeface="+mj-lt"/>
              <a:buAutoNum type="alphaUcPeriod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73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8"/>
            <a:ext cx="8610600" cy="909737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Year End Highlights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1710" y="1762124"/>
            <a:ext cx="10820400" cy="4560617"/>
          </a:xfrm>
        </p:spPr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Host to the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</a:t>
            </a:r>
            <a:r>
              <a:rPr lang="en-US" baseline="30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nd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Annual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FC Legacy Futsal Event.  Over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70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teams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with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r>
              <a:rPr lang="en-US" dirty="0">
                <a:solidFill>
                  <a:schemeClr val="accent2"/>
                </a:solidFill>
                <a:latin typeface="Albertus Medium" panose="020E0602030304020304" pitchFamily="34" charset="0"/>
              </a:rPr>
              <a:t>2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,000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attendees and growing!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Vision Con Comes to Branson!  Southwest Missouri Premier </a:t>
            </a:r>
            <a:r>
              <a:rPr lang="en-US" dirty="0" err="1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Comi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-Con Event.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Branson Collector Car Auction returned once again in April &amp; October.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Missouri Republican State Convention.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Associated Electric Host Gala Dinner for Outgoing President Jim Jura.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Loren Cook 75</a:t>
            </a:r>
            <a:r>
              <a:rPr lang="en-US" baseline="30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th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Anniversary Celebration Event.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Mid America Emmy Awards.  Returning in 2019!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Boys &amp; Girls Club “Thanks 4 Giving Gala” with Sugar Ray Leonard.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(13) Cheer, Dance and Gymnastic Competitions!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Year ending Nationally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Televised RFA-MMA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Fight viewed by over 45 million people in America!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4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8"/>
            <a:ext cx="8610600" cy="909737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2015 Building &amp; Special Projects Year End Review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1710" y="1865471"/>
            <a:ext cx="10820400" cy="4401514"/>
          </a:xfrm>
        </p:spPr>
        <p:txBody>
          <a:bodyPr>
            <a:normAutofit lnSpcReduction="10000"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en-US" sz="25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The Creation of the </a:t>
            </a:r>
            <a:r>
              <a:rPr lang="en-US" sz="25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“Railway Herb &amp; Garden”.  </a:t>
            </a:r>
            <a:r>
              <a:rPr lang="en-US" sz="25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An on </a:t>
            </a:r>
            <a:r>
              <a:rPr lang="en-US" sz="25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property </a:t>
            </a:r>
            <a:r>
              <a:rPr lang="en-US" sz="2500" dirty="0">
                <a:solidFill>
                  <a:schemeClr val="accent2"/>
                </a:solidFill>
                <a:latin typeface="Albertus Medium" panose="020E0602030304020304" pitchFamily="34" charset="0"/>
              </a:rPr>
              <a:t>g</a:t>
            </a:r>
            <a:r>
              <a:rPr lang="en-US" sz="25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arden </a:t>
            </a:r>
            <a:r>
              <a:rPr lang="en-US" sz="25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created by our In house Culinary &amp; Operations Teams.  This produced product for our Catering clientele as well as producing product that was used by our Culinarians in such things as soups and salads.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5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“Mayors for Monarch Butterfly Garden”  </a:t>
            </a:r>
            <a:r>
              <a:rPr lang="en-US" sz="25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was</a:t>
            </a:r>
            <a:r>
              <a:rPr lang="en-US" sz="25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r>
              <a:rPr lang="en-US" sz="2500" dirty="0">
                <a:solidFill>
                  <a:schemeClr val="accent2"/>
                </a:solidFill>
                <a:latin typeface="Albertus Medium" panose="020E0602030304020304" pitchFamily="34" charset="0"/>
              </a:rPr>
              <a:t>c</a:t>
            </a:r>
            <a:r>
              <a:rPr lang="en-US" sz="25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reated in our South Parking Lot.  An initiative created by the Mayors of Missouri to help with the butterfly population in the state.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5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First ever Art Program is rolled out in collaboration with the Branson Arts Council.  Local artwork featured inside the BCC.  Over 20 Local Artists have been featured in this project.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5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Building &amp; SMG achieved a 47% diversion rate by our continuous efforts to recycle and compost.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en-US" sz="1800" b="1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17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8"/>
            <a:ext cx="8610600" cy="909737"/>
          </a:xfrm>
        </p:spPr>
        <p:txBody>
          <a:bodyPr>
            <a:noAutofit/>
          </a:bodyPr>
          <a:lstStyle/>
          <a:p>
            <a:pPr algn="ctr"/>
            <a:r>
              <a:rPr lang="en-US" sz="66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“2016 It’s a Wrap”!</a:t>
            </a:r>
            <a:endParaRPr lang="en-US" sz="66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1710" y="1865471"/>
            <a:ext cx="10820400" cy="44015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5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r>
              <a:rPr lang="en-US" sz="15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Q &amp; A</a:t>
            </a:r>
            <a:endParaRPr lang="en-US" sz="150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en-US" sz="1800" b="1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5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1908</TotalTime>
  <Words>668</Words>
  <Application>Microsoft Office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Albertus Medium</vt:lpstr>
      <vt:lpstr>Arial</vt:lpstr>
      <vt:lpstr>Calibri</vt:lpstr>
      <vt:lpstr>Calibri Light</vt:lpstr>
      <vt:lpstr>Wingdings</vt:lpstr>
      <vt:lpstr>Retrospect</vt:lpstr>
      <vt:lpstr>Branson Convention Center 2016 Year End Review</vt:lpstr>
      <vt:lpstr>Actual vs. Budget January - December 2016</vt:lpstr>
      <vt:lpstr>Actual vs. Budget January - December 2015 </vt:lpstr>
      <vt:lpstr>Comparison of Actuals January - December 2016 vs. January – December 2015</vt:lpstr>
      <vt:lpstr>Business Overview 2016 Year End Financial Recap</vt:lpstr>
      <vt:lpstr>Business Overview 2016 Year Statistical End Recap</vt:lpstr>
      <vt:lpstr>Business Overview 2016 Year End Highlights</vt:lpstr>
      <vt:lpstr>Business Overview 2015 Building &amp; Special Projects Year End Review</vt:lpstr>
      <vt:lpstr>“2016 It’s a Wrap”!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Branson Convention Center 2nd Quarter 2014</dc:title>
  <dc:creator>Daniel  Armstrong</dc:creator>
  <cp:lastModifiedBy>Marc  Mulherin</cp:lastModifiedBy>
  <cp:revision>179</cp:revision>
  <cp:lastPrinted>2017-02-28T19:38:06Z</cp:lastPrinted>
  <dcterms:created xsi:type="dcterms:W3CDTF">2014-07-22T20:33:10Z</dcterms:created>
  <dcterms:modified xsi:type="dcterms:W3CDTF">2017-02-28T20:10:42Z</dcterms:modified>
</cp:coreProperties>
</file>