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drawings/drawing1.xml" ContentType="application/vnd.openxmlformats-officedocument.drawingml.chartshapes+xml"/>
  <Override PartName="/ppt/charts/chart13.xml" ContentType="application/vnd.openxmlformats-officedocument.drawingml.chart+xml"/>
  <Override PartName="/ppt/drawings/drawing2.xml" ContentType="application/vnd.openxmlformats-officedocument.drawingml.chartshapes+xml"/>
  <Override PartName="/ppt/charts/chart14.xml" ContentType="application/vnd.openxmlformats-officedocument.drawingml.chart+xml"/>
  <Override PartName="/ppt/drawings/drawing3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70" r:id="rId12"/>
    <p:sldId id="275" r:id="rId13"/>
    <p:sldId id="266" r:id="rId14"/>
    <p:sldId id="271" r:id="rId15"/>
    <p:sldId id="272" r:id="rId16"/>
    <p:sldId id="274" r:id="rId17"/>
    <p:sldId id="276" r:id="rId18"/>
    <p:sldId id="277" r:id="rId19"/>
    <p:sldId id="278" r:id="rId20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Lee's Summit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#,##0</c:formatCode>
                <c:ptCount val="1"/>
                <c:pt idx="0">
                  <c:v>91696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St. Joseph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#,##0</c:formatCode>
                <c:ptCount val="1"/>
                <c:pt idx="0">
                  <c:v>77059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Branson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#,##0</c:formatCode>
                <c:ptCount val="1"/>
                <c:pt idx="0">
                  <c:v>70000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St. Peters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#,##0</c:formatCode>
                <c:ptCount val="1"/>
                <c:pt idx="0">
                  <c:v>56518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Blue Spr.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#,##0</c:formatCode>
                <c:ptCount val="1"/>
                <c:pt idx="0">
                  <c:v>52776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445504"/>
        <c:axId val="27455488"/>
      </c:barChart>
      <c:catAx>
        <c:axId val="27445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7455488"/>
        <c:crosses val="autoZero"/>
        <c:auto val="1"/>
        <c:lblAlgn val="ctr"/>
        <c:lblOffset val="100"/>
        <c:noMultiLvlLbl val="0"/>
      </c:catAx>
      <c:valAx>
        <c:axId val="2745548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74455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Officers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40</c:v>
                </c:pt>
                <c:pt idx="1">
                  <c:v>43</c:v>
                </c:pt>
                <c:pt idx="2">
                  <c:v>42</c:v>
                </c:pt>
                <c:pt idx="3">
                  <c:v>42</c:v>
                </c:pt>
                <c:pt idx="4">
                  <c:v>42</c:v>
                </c:pt>
                <c:pt idx="5">
                  <c:v>42</c:v>
                </c:pt>
                <c:pt idx="6">
                  <c:v>42</c:v>
                </c:pt>
                <c:pt idx="7">
                  <c:v>42</c:v>
                </c:pt>
                <c:pt idx="8">
                  <c:v>44</c:v>
                </c:pt>
                <c:pt idx="9">
                  <c:v>44</c:v>
                </c:pt>
                <c:pt idx="10">
                  <c:v>44</c:v>
                </c:pt>
                <c:pt idx="11">
                  <c:v>44</c:v>
                </c:pt>
                <c:pt idx="12">
                  <c:v>44</c:v>
                </c:pt>
                <c:pt idx="13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702976"/>
        <c:axId val="28758400"/>
      </c:barChart>
      <c:catAx>
        <c:axId val="28702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758400"/>
        <c:crosses val="autoZero"/>
        <c:auto val="1"/>
        <c:lblAlgn val="ctr"/>
        <c:lblOffset val="100"/>
        <c:noMultiLvlLbl val="0"/>
      </c:catAx>
      <c:valAx>
        <c:axId val="28758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702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2012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4654</c:v>
                </c:pt>
                <c:pt idx="1">
                  <c:v>3411</c:v>
                </c:pt>
                <c:pt idx="2">
                  <c:v>5132</c:v>
                </c:pt>
                <c:pt idx="3">
                  <c:v>5277</c:v>
                </c:pt>
                <c:pt idx="4">
                  <c:v>4488</c:v>
                </c:pt>
                <c:pt idx="5">
                  <c:v>4046</c:v>
                </c:pt>
                <c:pt idx="6">
                  <c:v>4425</c:v>
                </c:pt>
                <c:pt idx="7">
                  <c:v>4501</c:v>
                </c:pt>
                <c:pt idx="8">
                  <c:v>3724</c:v>
                </c:pt>
                <c:pt idx="9">
                  <c:v>3156</c:v>
                </c:pt>
                <c:pt idx="10">
                  <c:v>2998</c:v>
                </c:pt>
                <c:pt idx="11">
                  <c:v>3290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600768"/>
        <c:axId val="27602304"/>
      </c:barChart>
      <c:catAx>
        <c:axId val="2760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7602304"/>
        <c:crosses val="autoZero"/>
        <c:auto val="1"/>
        <c:lblAlgn val="ctr"/>
        <c:lblOffset val="100"/>
        <c:noMultiLvlLbl val="0"/>
      </c:catAx>
      <c:valAx>
        <c:axId val="2760230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76007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7066675876041812"/>
          <c:y val="0.1718758918891688"/>
          <c:w val="0.43401782014090345"/>
          <c:h val="0.7658644801767761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12 Hr. Shift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/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Obligated Calls</c:v>
                </c:pt>
                <c:pt idx="1">
                  <c:v>Unobligated Time</c:v>
                </c:pt>
                <c:pt idx="2">
                  <c:v>Administrative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</c:v>
                </c:pt>
                <c:pt idx="1">
                  <c:v>0.23</c:v>
                </c:pt>
                <c:pt idx="2">
                  <c:v>0.27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3"/>
      </c:doughnutChart>
    </c:plotArea>
    <c:legend>
      <c:legendPos val="r"/>
      <c:layout/>
      <c:overlay val="0"/>
      <c:spPr>
        <a:ln>
          <a:noFill/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Lbls>
            <c:dLbl>
              <c:idx val="1"/>
              <c:layout>
                <c:manualLayout>
                  <c:x val="-1.7758048684086643E-2"/>
                  <c:y val="-2.5775275118081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Obligated Time</c:v>
                </c:pt>
                <c:pt idx="1">
                  <c:v>Unobligated Time</c:v>
                </c:pt>
                <c:pt idx="2">
                  <c:v>Admin. Time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</c:v>
                </c:pt>
                <c:pt idx="1">
                  <c:v>0.23</c:v>
                </c:pt>
                <c:pt idx="2">
                  <c:v>0.27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-2.6646928201332291E-2"/>
                  <c:y val="-5.15505502361634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6646928201332347E-2"/>
                  <c:y val="-3.5441003287362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72316802368614E-2"/>
                  <c:y val="-1.9331456338561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Obligated Time</c:v>
                </c:pt>
                <c:pt idx="1">
                  <c:v>Unobligated Time</c:v>
                </c:pt>
                <c:pt idx="2">
                  <c:v>Admin. Time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0.35</c:v>
                </c:pt>
                <c:pt idx="1">
                  <c:v>0.45</c:v>
                </c:pt>
                <c:pt idx="2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Inmates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  <c:pt idx="0">
                  <c:v>2012</c:v>
                </c:pt>
              </c:numCache>
            </c:numRef>
          </c:cat>
          <c:val>
            <c:numRef>
              <c:f>Sheet1!$B$2</c:f>
              <c:numCache>
                <c:formatCode>#,##0</c:formatCode>
                <c:ptCount val="1"/>
                <c:pt idx="0">
                  <c:v>1258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Days Spent 12hr &gt;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  <c:pt idx="0">
                  <c:v>2012</c:v>
                </c:pt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944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482624"/>
        <c:axId val="57492608"/>
      </c:barChart>
      <c:catAx>
        <c:axId val="57482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7492608"/>
        <c:crosses val="autoZero"/>
        <c:auto val="1"/>
        <c:lblAlgn val="ctr"/>
        <c:lblOffset val="100"/>
        <c:noMultiLvlLbl val="0"/>
      </c:catAx>
      <c:valAx>
        <c:axId val="574926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57482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986162913846295"/>
          <c:y val="0.42647949761840687"/>
          <c:w val="0.16136644103697564"/>
          <c:h val="0.2228039033469569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Before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Branson Villas</c:v>
                </c:pt>
                <c:pt idx="1">
                  <c:v>Motel 9</c:v>
                </c:pt>
                <c:pt idx="2">
                  <c:v>Shady Oak</c:v>
                </c:pt>
                <c:pt idx="3">
                  <c:v>Expressway Lodge</c:v>
                </c:pt>
                <c:pt idx="4">
                  <c:v>Palms Inn</c:v>
                </c:pt>
                <c:pt idx="5">
                  <c:v>Stratford House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98</c:v>
                </c:pt>
                <c:pt idx="1">
                  <c:v>51</c:v>
                </c:pt>
                <c:pt idx="2">
                  <c:v>50</c:v>
                </c:pt>
                <c:pt idx="3">
                  <c:v>42</c:v>
                </c:pt>
                <c:pt idx="4">
                  <c:v>28</c:v>
                </c:pt>
                <c:pt idx="5">
                  <c:v>19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After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Branson Villas</c:v>
                </c:pt>
                <c:pt idx="1">
                  <c:v>Motel 9</c:v>
                </c:pt>
                <c:pt idx="2">
                  <c:v>Shady Oak</c:v>
                </c:pt>
                <c:pt idx="3">
                  <c:v>Expressway Lodge</c:v>
                </c:pt>
                <c:pt idx="4">
                  <c:v>Palms Inn</c:v>
                </c:pt>
                <c:pt idx="5">
                  <c:v>Stratford House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30</c:v>
                </c:pt>
                <c:pt idx="1">
                  <c:v>25</c:v>
                </c:pt>
                <c:pt idx="2">
                  <c:v>26</c:v>
                </c:pt>
                <c:pt idx="3">
                  <c:v>43</c:v>
                </c:pt>
                <c:pt idx="4">
                  <c:v>77</c:v>
                </c:pt>
                <c:pt idx="5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900224"/>
        <c:axId val="34906112"/>
      </c:barChart>
      <c:catAx>
        <c:axId val="34900224"/>
        <c:scaling>
          <c:orientation val="minMax"/>
        </c:scaling>
        <c:delete val="0"/>
        <c:axPos val="b"/>
        <c:majorTickMark val="out"/>
        <c:minorTickMark val="none"/>
        <c:tickLblPos val="nextTo"/>
        <c:crossAx val="34906112"/>
        <c:crosses val="autoZero"/>
        <c:auto val="1"/>
        <c:lblAlgn val="ctr"/>
        <c:lblOffset val="100"/>
        <c:noMultiLvlLbl val="0"/>
      </c:catAx>
      <c:valAx>
        <c:axId val="34906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9002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Misdemeanor</c:v>
                </c:pt>
                <c:pt idx="1">
                  <c:v>Warrants</c:v>
                </c:pt>
                <c:pt idx="2">
                  <c:v>Felony</c:v>
                </c:pt>
                <c:pt idx="3">
                  <c:v>Arrests</c:v>
                </c:pt>
                <c:pt idx="4">
                  <c:v>Open Cases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11</c:v>
                </c:pt>
                <c:pt idx="2">
                  <c:v>12</c:v>
                </c:pt>
                <c:pt idx="3">
                  <c:v>28</c:v>
                </c:pt>
                <c:pt idx="4">
                  <c:v>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Misdemeanor</c:v>
                </c:pt>
                <c:pt idx="1">
                  <c:v>Warrants</c:v>
                </c:pt>
                <c:pt idx="2">
                  <c:v>Felony</c:v>
                </c:pt>
                <c:pt idx="3">
                  <c:v>Arrests</c:v>
                </c:pt>
                <c:pt idx="4">
                  <c:v>Open Cases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Misdemeanor</c:v>
                </c:pt>
                <c:pt idx="1">
                  <c:v>Warrants</c:v>
                </c:pt>
                <c:pt idx="2">
                  <c:v>Felony</c:v>
                </c:pt>
                <c:pt idx="3">
                  <c:v>Arrests</c:v>
                </c:pt>
                <c:pt idx="4">
                  <c:v>Open Cases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932608"/>
        <c:axId val="34934144"/>
      </c:barChart>
      <c:catAx>
        <c:axId val="34932608"/>
        <c:scaling>
          <c:orientation val="minMax"/>
        </c:scaling>
        <c:delete val="0"/>
        <c:axPos val="l"/>
        <c:majorTickMark val="out"/>
        <c:minorTickMark val="none"/>
        <c:tickLblPos val="nextTo"/>
        <c:crossAx val="34934144"/>
        <c:crosses val="autoZero"/>
        <c:auto val="1"/>
        <c:lblAlgn val="ctr"/>
        <c:lblOffset val="100"/>
        <c:noMultiLvlLbl val="0"/>
      </c:catAx>
      <c:valAx>
        <c:axId val="3493414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49326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warrants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Other</c:v>
                </c:pt>
                <c:pt idx="1">
                  <c:v>Phones</c:v>
                </c:pt>
                <c:pt idx="2">
                  <c:v>Computers</c:v>
                </c:pt>
                <c:pt idx="3">
                  <c:v>Vehicles</c:v>
                </c:pt>
                <c:pt idx="4">
                  <c:v>Homes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9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975744"/>
        <c:axId val="34977280"/>
      </c:barChart>
      <c:catAx>
        <c:axId val="34975744"/>
        <c:scaling>
          <c:orientation val="minMax"/>
        </c:scaling>
        <c:delete val="0"/>
        <c:axPos val="l"/>
        <c:majorTickMark val="out"/>
        <c:minorTickMark val="none"/>
        <c:tickLblPos val="nextTo"/>
        <c:crossAx val="34977280"/>
        <c:crosses val="autoZero"/>
        <c:auto val="1"/>
        <c:lblAlgn val="ctr"/>
        <c:lblOffset val="100"/>
        <c:noMultiLvlLbl val="0"/>
      </c:catAx>
      <c:valAx>
        <c:axId val="349772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49757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Lee's Summit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St. Joseph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281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Branson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</c:dPt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132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St. Peters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178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Blue Spr.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116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518464"/>
        <c:axId val="27520000"/>
      </c:barChart>
      <c:catAx>
        <c:axId val="27518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7520000"/>
        <c:crosses val="autoZero"/>
        <c:auto val="1"/>
        <c:lblAlgn val="ctr"/>
        <c:lblOffset val="100"/>
        <c:noMultiLvlLbl val="0"/>
      </c:catAx>
      <c:valAx>
        <c:axId val="27520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518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Lee's Summit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St. Joseph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Branson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St. Peters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Blue Spr.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837184"/>
        <c:axId val="27838720"/>
      </c:barChart>
      <c:catAx>
        <c:axId val="27837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7838720"/>
        <c:crosses val="autoZero"/>
        <c:auto val="1"/>
        <c:lblAlgn val="ctr"/>
        <c:lblOffset val="100"/>
        <c:noMultiLvlLbl val="0"/>
      </c:catAx>
      <c:valAx>
        <c:axId val="27838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8371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Lee's Summit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St. Joseph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82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Branson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St. Peters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Blue Spr.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26528"/>
        <c:axId val="27928064"/>
      </c:barChart>
      <c:catAx>
        <c:axId val="27926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7928064"/>
        <c:crosses val="autoZero"/>
        <c:auto val="1"/>
        <c:lblAlgn val="ctr"/>
        <c:lblOffset val="100"/>
        <c:noMultiLvlLbl val="0"/>
      </c:catAx>
      <c:valAx>
        <c:axId val="27928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265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Lee's Summit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69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St. Joseph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174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Branson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114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St. Peters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155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Blue Spr.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95136"/>
        <c:axId val="28005120"/>
      </c:barChart>
      <c:catAx>
        <c:axId val="27995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005120"/>
        <c:crosses val="autoZero"/>
        <c:auto val="1"/>
        <c:lblAlgn val="ctr"/>
        <c:lblOffset val="100"/>
        <c:noMultiLvlLbl val="0"/>
      </c:catAx>
      <c:valAx>
        <c:axId val="28005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9951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Lee's Summit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325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St. Joseph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907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Branson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154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St. Peters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136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Blue Spr.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246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223744"/>
        <c:axId val="28233728"/>
      </c:barChart>
      <c:catAx>
        <c:axId val="2822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233728"/>
        <c:crosses val="autoZero"/>
        <c:auto val="1"/>
        <c:lblAlgn val="ctr"/>
        <c:lblOffset val="100"/>
        <c:noMultiLvlLbl val="0"/>
      </c:catAx>
      <c:valAx>
        <c:axId val="28233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2237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Lee's Summit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1676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St. Joseph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2870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Branson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1203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St. Peters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1270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Blue Spr.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1153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341760"/>
        <c:axId val="28343296"/>
      </c:barChart>
      <c:catAx>
        <c:axId val="28341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343296"/>
        <c:crosses val="autoZero"/>
        <c:auto val="1"/>
        <c:lblAlgn val="ctr"/>
        <c:lblOffset val="100"/>
        <c:noMultiLvlLbl val="0"/>
      </c:catAx>
      <c:valAx>
        <c:axId val="28343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3417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Lee's Summit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#,##0</c:formatCode>
                <c:ptCount val="1"/>
                <c:pt idx="0">
                  <c:v>66397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St. Joseph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#,##0</c:formatCode>
                <c:ptCount val="1"/>
                <c:pt idx="0">
                  <c:v>54622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Branson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#,##0</c:formatCode>
                <c:ptCount val="1"/>
                <c:pt idx="0">
                  <c:v>44751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St. Peters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#,##0</c:formatCode>
                <c:ptCount val="1"/>
                <c:pt idx="0">
                  <c:v>32181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Blue Spr.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2.9239766081871343E-3"/>
                  <c:y val="0.3789629696404874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#,##0</c:formatCode>
                <c:ptCount val="1"/>
                <c:pt idx="0">
                  <c:v>39809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263168"/>
        <c:axId val="28264704"/>
      </c:barChart>
      <c:catAx>
        <c:axId val="282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264704"/>
        <c:crosses val="autoZero"/>
        <c:auto val="1"/>
        <c:lblAlgn val="ctr"/>
        <c:lblOffset val="100"/>
        <c:noMultiLvlLbl val="0"/>
      </c:catAx>
      <c:valAx>
        <c:axId val="2826470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8263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Lee's Summit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132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St. Joseph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115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Branson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44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St. Peters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86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Blue Spr.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486656"/>
        <c:axId val="28510464"/>
      </c:barChart>
      <c:catAx>
        <c:axId val="28486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510464"/>
        <c:crosses val="autoZero"/>
        <c:auto val="1"/>
        <c:lblAlgn val="ctr"/>
        <c:lblOffset val="100"/>
        <c:noMultiLvlLbl val="0"/>
      </c:catAx>
      <c:valAx>
        <c:axId val="28510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4866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0.51754</cdr:x>
      <cdr:y>0.58207</cdr:y>
    </cdr:from>
    <cdr:to>
      <cdr:x>0.57894</cdr:x>
      <cdr:y>0.62851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95800" y="2865438"/>
          <a:ext cx="533369" cy="2286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6:00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0.2193</cdr:x>
      <cdr:y>0.4118</cdr:y>
    </cdr:from>
    <cdr:to>
      <cdr:x>0.31579</cdr:x>
      <cdr:y>0.45824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05000" y="2027238"/>
          <a:ext cx="838189" cy="2286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 smtClean="0"/>
            <a:t>    3:15  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0.27193</cdr:x>
      <cdr:y>0.7833</cdr:y>
    </cdr:from>
    <cdr:to>
      <cdr:x>0.35965</cdr:x>
      <cdr:y>0.82973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362200" y="3856038"/>
          <a:ext cx="7620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2:45</a:t>
          </a:r>
          <a:r>
            <a:rPr lang="en-US" sz="1100" dirty="0" smtClean="0"/>
            <a:t> 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0.07658</cdr:x>
      <cdr:y>0.40072</cdr:y>
    </cdr:from>
    <cdr:to>
      <cdr:x>0.21865</cdr:x>
      <cdr:y>0.47257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28612" y="1579561"/>
          <a:ext cx="609600" cy="2832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 3:15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0.16537</cdr:x>
      <cdr:y>0.65203</cdr:y>
    </cdr:from>
    <cdr:to>
      <cdr:x>0.30744</cdr:x>
      <cdr:y>0.72388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709612" y="2570162"/>
          <a:ext cx="609600" cy="2832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/>
            <a:t> </a:t>
          </a:r>
          <a:r>
            <a:rPr lang="en-US" dirty="0"/>
            <a:t>2</a:t>
          </a:r>
          <a:r>
            <a:rPr lang="en-US" sz="1100" dirty="0" smtClean="0"/>
            <a:t>:45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0.39623</cdr:x>
      <cdr:y>0.55538</cdr:y>
    </cdr:from>
    <cdr:to>
      <cdr:x>0.53829</cdr:x>
      <cdr:y>0.62722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700212" y="2189162"/>
          <a:ext cx="609600" cy="2832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/>
            <a:t>    </a:t>
          </a:r>
          <a:r>
            <a:rPr lang="en-US" dirty="0" smtClean="0"/>
            <a:t>6</a:t>
          </a:r>
          <a:r>
            <a:rPr lang="en-US" sz="1100" dirty="0" smtClean="0"/>
            <a:t>:00</a:t>
          </a:r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0.10659</cdr:x>
      <cdr:y>0.34273</cdr:y>
    </cdr:from>
    <cdr:to>
      <cdr:x>0.26647</cdr:x>
      <cdr:y>0.4091</cdr:y>
    </cdr:to>
    <cdr:sp macro="" textlink="">
      <cdr:nvSpPr>
        <cdr:cNvPr id="2" name="TextBox 8"/>
        <cdr:cNvSpPr txBox="1"/>
      </cdr:nvSpPr>
      <cdr:spPr>
        <a:xfrm xmlns:a="http://schemas.openxmlformats.org/drawingml/2006/main">
          <a:off x="457200" y="1350962"/>
          <a:ext cx="6858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/>
            <a:t>  2:24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0.23094</cdr:x>
      <cdr:y>0.6907</cdr:y>
    </cdr:from>
    <cdr:to>
      <cdr:x>0.39082</cdr:x>
      <cdr:y>0.75707</cdr:y>
    </cdr:to>
    <cdr:sp macro="" textlink="">
      <cdr:nvSpPr>
        <cdr:cNvPr id="3" name="TextBox 8"/>
        <cdr:cNvSpPr txBox="1"/>
      </cdr:nvSpPr>
      <cdr:spPr>
        <a:xfrm xmlns:a="http://schemas.openxmlformats.org/drawingml/2006/main">
          <a:off x="990600" y="2722562"/>
          <a:ext cx="6858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/>
            <a:t>  5:24</a:t>
          </a:r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C51740-CF70-498C-9934-B1F396123A4F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C5A68B6-C8CA-4F0A-97F4-2A6014A4CD8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773" y="5486400"/>
            <a:ext cx="8458200" cy="609600"/>
          </a:xfrm>
        </p:spPr>
        <p:txBody>
          <a:bodyPr/>
          <a:lstStyle/>
          <a:p>
            <a:pPr algn="ctr"/>
            <a:r>
              <a:rPr lang="en-US" b="1" dirty="0" smtClean="0"/>
              <a:t>Crime Comparison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636" y="152400"/>
            <a:ext cx="6823963" cy="5176205"/>
          </a:xfrm>
          <a:prstGeom prst="rect">
            <a:avLst/>
          </a:prstGeom>
          <a:effectLst>
            <a:softEdge rad="165100"/>
          </a:effectLst>
        </p:spPr>
      </p:pic>
    </p:spTree>
    <p:extLst>
      <p:ext uri="{BB962C8B-B14F-4D97-AF65-F5344CB8AC3E}">
        <p14:creationId xmlns:p14="http://schemas.microsoft.com/office/powerpoint/2010/main" val="231209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commissioned Officers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4660530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535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officer Staffing Levels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4266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252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2001 – 2012 Comparison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1258987"/>
              </p:ext>
            </p:extLst>
          </p:nvPr>
        </p:nvGraphicFramePr>
        <p:xfrm>
          <a:off x="228600" y="1524000"/>
          <a:ext cx="8686800" cy="5126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4660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2001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Robbery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Stealing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1,220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Harassment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Domestic Violence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362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Assault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No Valid License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Peace Disturbance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298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Trespassing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DWLR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090">
                <a:tc>
                  <a:txBody>
                    <a:bodyPr/>
                    <a:lstStyle/>
                    <a:p>
                      <a:r>
                        <a:rPr lang="en-US" dirty="0" smtClean="0"/>
                        <a:t>Failure to Register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207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757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73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Branson Call load by month </a:t>
            </a:r>
            <a:r>
              <a:rPr lang="en-US" sz="2000" dirty="0" smtClean="0"/>
              <a:t>(includes traffic)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400507"/>
              </p:ext>
            </p:extLst>
          </p:nvPr>
        </p:nvGraphicFramePr>
        <p:xfrm>
          <a:off x="304800" y="1554163"/>
          <a:ext cx="8686800" cy="4313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784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Officer time breakdown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880686"/>
              </p:ext>
            </p:extLst>
          </p:nvPr>
        </p:nvGraphicFramePr>
        <p:xfrm>
          <a:off x="304800" y="1554162"/>
          <a:ext cx="8686800" cy="4922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6242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2766556" cy="63976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Current Time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Allocation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2746375" cy="639762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Goal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841174862"/>
              </p:ext>
            </p:extLst>
          </p:nvPr>
        </p:nvGraphicFramePr>
        <p:xfrm>
          <a:off x="280988" y="1316038"/>
          <a:ext cx="4291012" cy="3941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600890205"/>
              </p:ext>
            </p:extLst>
          </p:nvPr>
        </p:nvGraphicFramePr>
        <p:xfrm>
          <a:off x="4648200" y="1316038"/>
          <a:ext cx="4289425" cy="3941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477000" y="3048000"/>
            <a:ext cx="685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  4:12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25145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Jail occupancy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269437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1224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Policing Efforts </a:t>
            </a:r>
            <a:r>
              <a:rPr lang="en-US" sz="2000" dirty="0" smtClean="0"/>
              <a:t>(Lodging)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621143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9558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Vice unity activity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465076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9663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warrants executed  (17)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9260819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7226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Comparison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53403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591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Violent Crime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5503922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70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075765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918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Robbery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323424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342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Aggravated Assault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522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923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Burglary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3238281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13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Theft/Stealing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006769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157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Calls For service  </a:t>
            </a:r>
            <a:r>
              <a:rPr lang="en-US" sz="2400" dirty="0" smtClean="0"/>
              <a:t>(excludes traffic)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409589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5326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1061</TotalTime>
  <Words>132</Words>
  <Application>Microsoft Office PowerPoint</Application>
  <PresentationFormat>On-screen Show (4:3)</PresentationFormat>
  <Paragraphs>72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Trek</vt:lpstr>
      <vt:lpstr>PowerPoint Presentation</vt:lpstr>
      <vt:lpstr>Population Comparison</vt:lpstr>
      <vt:lpstr>Violent Crime </vt:lpstr>
      <vt:lpstr>Rape </vt:lpstr>
      <vt:lpstr>Robbery </vt:lpstr>
      <vt:lpstr>Aggravated Assault </vt:lpstr>
      <vt:lpstr>Burglary </vt:lpstr>
      <vt:lpstr>Theft/Stealing </vt:lpstr>
      <vt:lpstr>Calls For service  (excludes traffic)</vt:lpstr>
      <vt:lpstr>commissioned Officers</vt:lpstr>
      <vt:lpstr>officer Staffing Levels</vt:lpstr>
      <vt:lpstr>2001 – 2012 Comparison</vt:lpstr>
      <vt:lpstr>Branson Call load by month (includes traffic)</vt:lpstr>
      <vt:lpstr>Officer time breakdown</vt:lpstr>
      <vt:lpstr>PowerPoint Presentation</vt:lpstr>
      <vt:lpstr>Jail occupancy</vt:lpstr>
      <vt:lpstr>Community Policing Efforts (Lodging)</vt:lpstr>
      <vt:lpstr>Vice unity activity</vt:lpstr>
      <vt:lpstr>Search warrants executed  (17)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Branson Police Department</dc:title>
  <dc:creator>Kent Crutcher</dc:creator>
  <cp:lastModifiedBy>Kent Crutcher</cp:lastModifiedBy>
  <cp:revision>75</cp:revision>
  <cp:lastPrinted>2013-11-12T15:41:44Z</cp:lastPrinted>
  <dcterms:created xsi:type="dcterms:W3CDTF">2012-11-29T20:08:29Z</dcterms:created>
  <dcterms:modified xsi:type="dcterms:W3CDTF">2014-04-04T14:51:30Z</dcterms:modified>
</cp:coreProperties>
</file>