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0" r:id="rId4"/>
    <p:sldId id="259" r:id="rId5"/>
    <p:sldId id="260" r:id="rId6"/>
    <p:sldId id="261" r:id="rId7"/>
    <p:sldId id="263" r:id="rId8"/>
    <p:sldId id="279" r:id="rId9"/>
    <p:sldId id="283" r:id="rId10"/>
    <p:sldId id="282" r:id="rId11"/>
    <p:sldId id="266" r:id="rId12"/>
    <p:sldId id="277" r:id="rId13"/>
    <p:sldId id="284" r:id="rId14"/>
    <p:sldId id="285" r:id="rId15"/>
    <p:sldId id="286" r:id="rId16"/>
    <p:sldId id="287" r:id="rId17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112</c:v>
                </c:pt>
                <c:pt idx="1">
                  <c:v>131</c:v>
                </c:pt>
                <c:pt idx="2">
                  <c:v>132</c:v>
                </c:pt>
                <c:pt idx="3">
                  <c:v>165</c:v>
                </c:pt>
                <c:pt idx="4">
                  <c:v>173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68500096"/>
        <c:axId val="68501888"/>
      </c:barChart>
      <c:catAx>
        <c:axId val="6850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8501888"/>
        <c:crosses val="autoZero"/>
        <c:auto val="1"/>
        <c:lblAlgn val="ctr"/>
        <c:lblOffset val="100"/>
        <c:noMultiLvlLbl val="0"/>
      </c:catAx>
      <c:valAx>
        <c:axId val="68501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8500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Branson Villas</c:v>
                </c:pt>
                <c:pt idx="1">
                  <c:v>Shady Oak</c:v>
                </c:pt>
                <c:pt idx="2">
                  <c:v>Palms Inn</c:v>
                </c:pt>
                <c:pt idx="3">
                  <c:v>Motel 9</c:v>
                </c:pt>
                <c:pt idx="4">
                  <c:v>Express. Lodge</c:v>
                </c:pt>
                <c:pt idx="5">
                  <c:v>Stratford House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78</c:v>
                </c:pt>
                <c:pt idx="1">
                  <c:v>65</c:v>
                </c:pt>
                <c:pt idx="2">
                  <c:v>46</c:v>
                </c:pt>
                <c:pt idx="3">
                  <c:v>39</c:v>
                </c:pt>
                <c:pt idx="4">
                  <c:v>38</c:v>
                </c:pt>
                <c:pt idx="5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Branson Villas</c:v>
                </c:pt>
                <c:pt idx="1">
                  <c:v>Shady Oak</c:v>
                </c:pt>
                <c:pt idx="2">
                  <c:v>Palms Inn</c:v>
                </c:pt>
                <c:pt idx="3">
                  <c:v>Motel 9</c:v>
                </c:pt>
                <c:pt idx="4">
                  <c:v>Express. Lodge</c:v>
                </c:pt>
                <c:pt idx="5">
                  <c:v>Stratford House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46</c:v>
                </c:pt>
                <c:pt idx="1">
                  <c:v>21</c:v>
                </c:pt>
                <c:pt idx="2">
                  <c:v>74</c:v>
                </c:pt>
                <c:pt idx="3">
                  <c:v>28</c:v>
                </c:pt>
                <c:pt idx="4">
                  <c:v>44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599424"/>
        <c:axId val="28600960"/>
      </c:barChart>
      <c:catAx>
        <c:axId val="28599424"/>
        <c:scaling>
          <c:orientation val="minMax"/>
        </c:scaling>
        <c:delete val="0"/>
        <c:axPos val="b"/>
        <c:majorTickMark val="out"/>
        <c:minorTickMark val="none"/>
        <c:tickLblPos val="nextTo"/>
        <c:crossAx val="28600960"/>
        <c:crosses val="autoZero"/>
        <c:auto val="1"/>
        <c:lblAlgn val="ctr"/>
        <c:lblOffset val="100"/>
        <c:noMultiLvlLbl val="0"/>
      </c:catAx>
      <c:valAx>
        <c:axId val="2860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994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Misd. Drug</c:v>
                </c:pt>
                <c:pt idx="1">
                  <c:v>Felony Drug</c:v>
                </c:pt>
                <c:pt idx="2">
                  <c:v>Warrants</c:v>
                </c:pt>
                <c:pt idx="3">
                  <c:v>Non-Drug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42</c:v>
                </c:pt>
                <c:pt idx="1">
                  <c:v>66</c:v>
                </c:pt>
                <c:pt idx="2">
                  <c:v>44</c:v>
                </c:pt>
                <c:pt idx="3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623232"/>
        <c:axId val="28624768"/>
      </c:barChart>
      <c:catAx>
        <c:axId val="28623232"/>
        <c:scaling>
          <c:orientation val="minMax"/>
        </c:scaling>
        <c:delete val="0"/>
        <c:axPos val="b"/>
        <c:majorTickMark val="out"/>
        <c:minorTickMark val="none"/>
        <c:tickLblPos val="nextTo"/>
        <c:crossAx val="28624768"/>
        <c:crosses val="autoZero"/>
        <c:auto val="1"/>
        <c:lblAlgn val="ctr"/>
        <c:lblOffset val="100"/>
        <c:noMultiLvlLbl val="0"/>
      </c:catAx>
      <c:valAx>
        <c:axId val="28624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623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28743168"/>
        <c:axId val="28745088"/>
      </c:barChart>
      <c:catAx>
        <c:axId val="2874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745088"/>
        <c:crosses val="autoZero"/>
        <c:auto val="1"/>
        <c:lblAlgn val="ctr"/>
        <c:lblOffset val="100"/>
        <c:noMultiLvlLbl val="0"/>
      </c:catAx>
      <c:valAx>
        <c:axId val="28745088"/>
        <c:scaling>
          <c:orientation val="minMax"/>
          <c:max val="4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4316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10</c:v>
                </c:pt>
                <c:pt idx="2">
                  <c:v>3</c:v>
                </c:pt>
                <c:pt idx="3">
                  <c:v>1</c:v>
                </c:pt>
                <c:pt idx="4">
                  <c:v>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8736512"/>
        <c:axId val="68702976"/>
      </c:barChart>
      <c:catAx>
        <c:axId val="2873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8702976"/>
        <c:crosses val="autoZero"/>
        <c:auto val="1"/>
        <c:lblAlgn val="ctr"/>
        <c:lblOffset val="100"/>
        <c:noMultiLvlLbl val="0"/>
      </c:catAx>
      <c:valAx>
        <c:axId val="68702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36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22</c:v>
                </c:pt>
                <c:pt idx="2">
                  <c:v>15</c:v>
                </c:pt>
                <c:pt idx="3">
                  <c:v>18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69986176"/>
        <c:axId val="69987712"/>
      </c:barChart>
      <c:catAx>
        <c:axId val="69986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987712"/>
        <c:crosses val="autoZero"/>
        <c:auto val="1"/>
        <c:lblAlgn val="ctr"/>
        <c:lblOffset val="100"/>
        <c:noMultiLvlLbl val="0"/>
      </c:catAx>
      <c:valAx>
        <c:axId val="69987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986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102</c:v>
                </c:pt>
                <c:pt idx="1">
                  <c:v>104</c:v>
                </c:pt>
                <c:pt idx="2">
                  <c:v>114</c:v>
                </c:pt>
                <c:pt idx="3">
                  <c:v>143</c:v>
                </c:pt>
                <c:pt idx="4">
                  <c:v>135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70234880"/>
        <c:axId val="70236416"/>
      </c:barChart>
      <c:catAx>
        <c:axId val="70234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236416"/>
        <c:crosses val="autoZero"/>
        <c:auto val="1"/>
        <c:lblAlgn val="ctr"/>
        <c:lblOffset val="100"/>
        <c:noMultiLvlLbl val="0"/>
      </c:catAx>
      <c:valAx>
        <c:axId val="70236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0234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 formatCode="#,##0">
                  <c:v>898</c:v>
                </c:pt>
                <c:pt idx="1">
                  <c:v>1024</c:v>
                </c:pt>
                <c:pt idx="2">
                  <c:v>1203</c:v>
                </c:pt>
                <c:pt idx="3">
                  <c:v>1220</c:v>
                </c:pt>
                <c:pt idx="4">
                  <c:v>1158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4153344"/>
        <c:axId val="4154880"/>
      </c:barChart>
      <c:catAx>
        <c:axId val="415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54880"/>
        <c:crosses val="autoZero"/>
        <c:auto val="1"/>
        <c:lblAlgn val="ctr"/>
        <c:lblOffset val="100"/>
        <c:noMultiLvlLbl val="0"/>
      </c:catAx>
      <c:valAx>
        <c:axId val="415488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153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Officers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42</c:v>
                </c:pt>
                <c:pt idx="1">
                  <c:v>42</c:v>
                </c:pt>
                <c:pt idx="2">
                  <c:v>42</c:v>
                </c:pt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44</c:v>
                </c:pt>
                <c:pt idx="7">
                  <c:v>44</c:v>
                </c:pt>
                <c:pt idx="8">
                  <c:v>44</c:v>
                </c:pt>
                <c:pt idx="9">
                  <c:v>44</c:v>
                </c:pt>
                <c:pt idx="10">
                  <c:v>44</c:v>
                </c:pt>
                <c:pt idx="11">
                  <c:v>44</c:v>
                </c:pt>
                <c:pt idx="12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83936"/>
        <c:axId val="4185472"/>
      </c:barChart>
      <c:catAx>
        <c:axId val="418393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4185472"/>
        <c:crosses val="autoZero"/>
        <c:auto val="1"/>
        <c:lblAlgn val="ctr"/>
        <c:lblOffset val="100"/>
        <c:noMultiLvlLbl val="0"/>
      </c:catAx>
      <c:valAx>
        <c:axId val="4185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83936"/>
        <c:crosses val="autoZero"/>
        <c:crossBetween val="between"/>
        <c:majorUnit val="1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</c:dPt>
          <c:dPt>
            <c:idx val="10"/>
            <c:invertIfNegative val="0"/>
            <c:bubble3D val="0"/>
          </c:dPt>
          <c:dLbls>
            <c:dLbl>
              <c:idx val="4"/>
              <c:layout>
                <c:manualLayout>
                  <c:x val="2.923861490997836E-3"/>
                  <c:y val="-1.41819241558022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436</c:v>
                </c:pt>
                <c:pt idx="1">
                  <c:v>546</c:v>
                </c:pt>
                <c:pt idx="2">
                  <c:v>615</c:v>
                </c:pt>
                <c:pt idx="3">
                  <c:v>698</c:v>
                </c:pt>
                <c:pt idx="4">
                  <c:v>759</c:v>
                </c:pt>
                <c:pt idx="5">
                  <c:v>637</c:v>
                </c:pt>
                <c:pt idx="6">
                  <c:v>582</c:v>
                </c:pt>
                <c:pt idx="7">
                  <c:v>544</c:v>
                </c:pt>
                <c:pt idx="8">
                  <c:v>533</c:v>
                </c:pt>
                <c:pt idx="9">
                  <c:v>653</c:v>
                </c:pt>
                <c:pt idx="10">
                  <c:v>616</c:v>
                </c:pt>
                <c:pt idx="11">
                  <c:v>415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81472"/>
        <c:axId val="6359296"/>
      </c:barChart>
      <c:catAx>
        <c:axId val="628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359296"/>
        <c:crosses val="autoZero"/>
        <c:auto val="1"/>
        <c:lblAlgn val="ctr"/>
        <c:lblOffset val="100"/>
        <c:noMultiLvlLbl val="0"/>
      </c:catAx>
      <c:valAx>
        <c:axId val="63592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281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</c:dPt>
          <c:dPt>
            <c:idx val="10"/>
            <c:invertIfNegative val="0"/>
            <c:bubble3D val="0"/>
          </c:dPt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1963</c:v>
                </c:pt>
                <c:pt idx="1">
                  <c:v>1809</c:v>
                </c:pt>
                <c:pt idx="2">
                  <c:v>1890</c:v>
                </c:pt>
                <c:pt idx="3">
                  <c:v>1896</c:v>
                </c:pt>
                <c:pt idx="4">
                  <c:v>2159</c:v>
                </c:pt>
                <c:pt idx="5">
                  <c:v>1992</c:v>
                </c:pt>
                <c:pt idx="6">
                  <c:v>1976</c:v>
                </c:pt>
                <c:pt idx="7">
                  <c:v>1812</c:v>
                </c:pt>
                <c:pt idx="8">
                  <c:v>1599</c:v>
                </c:pt>
                <c:pt idx="9">
                  <c:v>1747</c:v>
                </c:pt>
                <c:pt idx="10">
                  <c:v>1669</c:v>
                </c:pt>
                <c:pt idx="11">
                  <c:v>1519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134400"/>
        <c:axId val="28029312"/>
      </c:barChart>
      <c:catAx>
        <c:axId val="2813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8029312"/>
        <c:crosses val="autoZero"/>
        <c:auto val="1"/>
        <c:lblAlgn val="ctr"/>
        <c:lblOffset val="100"/>
        <c:noMultiLvlLbl val="0"/>
      </c:catAx>
      <c:valAx>
        <c:axId val="280293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81344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0.85965</cdr:x>
      <cdr:y>0.21221</cdr:y>
    </cdr:from>
    <cdr:to>
      <cdr:x>0.9386</cdr:x>
      <cdr:y>0.27955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467600" y="960437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0.85088</cdr:x>
      <cdr:y>0.27955</cdr:y>
    </cdr:from>
    <cdr:to>
      <cdr:x>0.9386</cdr:x>
      <cdr:y>0.36373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91400" y="1265237"/>
          <a:ext cx="762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0.85088</cdr:x>
      <cdr:y>0.27955</cdr:y>
    </cdr:from>
    <cdr:to>
      <cdr:x>0.9386</cdr:x>
      <cdr:y>0.36373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91400" y="1265237"/>
          <a:ext cx="762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C51740-CF70-498C-9934-B1F396123A4F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773" y="5486400"/>
            <a:ext cx="8458200" cy="609600"/>
          </a:xfrm>
        </p:spPr>
        <p:txBody>
          <a:bodyPr/>
          <a:lstStyle/>
          <a:p>
            <a:pPr algn="ctr"/>
            <a:r>
              <a:rPr lang="en-US" b="1" dirty="0" smtClean="0"/>
              <a:t>2013 </a:t>
            </a:r>
            <a:r>
              <a:rPr lang="en-US" b="1" dirty="0"/>
              <a:t> </a:t>
            </a:r>
            <a:r>
              <a:rPr lang="en-US" b="1" dirty="0" smtClean="0"/>
              <a:t>Overview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636" y="152400"/>
            <a:ext cx="6823963" cy="5176205"/>
          </a:xfrm>
          <a:prstGeom prst="rect">
            <a:avLst/>
          </a:prstGeom>
          <a:effectLst>
            <a:softEdge rad="165100"/>
          </a:effectLst>
        </p:spPr>
      </p:pic>
    </p:spTree>
    <p:extLst>
      <p:ext uri="{BB962C8B-B14F-4D97-AF65-F5344CB8AC3E}">
        <p14:creationId xmlns:p14="http://schemas.microsoft.com/office/powerpoint/2010/main" val="23120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– 2013 (decreases)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346160"/>
              </p:ext>
            </p:extLst>
          </p:nvPr>
        </p:nvGraphicFramePr>
        <p:xfrm>
          <a:off x="152400" y="2057400"/>
          <a:ext cx="88392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330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dirty="0" smtClean="0"/>
                        <a:t>Burglary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dirty="0" smtClean="0"/>
                        <a:t>Harassment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dirty="0" smtClean="0"/>
                        <a:t>Peace</a:t>
                      </a:r>
                      <a:r>
                        <a:rPr lang="en-US" baseline="0" dirty="0" smtClean="0"/>
                        <a:t> Disturbance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dirty="0" smtClean="0"/>
                        <a:t>Trespassing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200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Total</a:t>
                      </a:r>
                      <a:r>
                        <a:rPr lang="en-US" b="1" baseline="0" dirty="0" smtClean="0"/>
                        <a:t> Crime Reports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3502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3459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145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2013  Dispatched Calls for Service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03204"/>
              </p:ext>
            </p:extLst>
          </p:nvPr>
        </p:nvGraphicFramePr>
        <p:xfrm>
          <a:off x="304800" y="1295400"/>
          <a:ext cx="868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784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2013  Officer Initiated Activity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272472"/>
              </p:ext>
            </p:extLst>
          </p:nvPr>
        </p:nvGraphicFramePr>
        <p:xfrm>
          <a:off x="304800" y="1554163"/>
          <a:ext cx="8686800" cy="431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292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Policing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053736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9067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Community Policing 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Branson Lodge</a:t>
            </a:r>
          </a:p>
          <a:p>
            <a:r>
              <a:rPr lang="en-US" dirty="0" smtClean="0"/>
              <a:t>Caprice Motor Inn</a:t>
            </a:r>
          </a:p>
          <a:p>
            <a:r>
              <a:rPr lang="en-US" dirty="0" smtClean="0"/>
              <a:t>Midwest Inn</a:t>
            </a:r>
            <a:endParaRPr lang="en-US" dirty="0"/>
          </a:p>
          <a:p>
            <a:r>
              <a:rPr lang="en-US" dirty="0" smtClean="0"/>
              <a:t>Oak Tree Apts.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5675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Vice Activity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736198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3227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Quantities Seized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Methamphetamine		4558g</a:t>
            </a:r>
          </a:p>
          <a:p>
            <a:r>
              <a:rPr lang="en-US" dirty="0" smtClean="0"/>
              <a:t>Marijuana			1512g</a:t>
            </a:r>
          </a:p>
          <a:p>
            <a:r>
              <a:rPr lang="en-US" dirty="0" smtClean="0"/>
              <a:t>Synthetic Narcotic		   71g</a:t>
            </a:r>
          </a:p>
          <a:p>
            <a:r>
              <a:rPr lang="en-US" dirty="0" smtClean="0"/>
              <a:t>Other Drugs			  315g</a:t>
            </a:r>
          </a:p>
          <a:p>
            <a:r>
              <a:rPr lang="en-US" dirty="0" smtClean="0"/>
              <a:t>Heroin				     2g</a:t>
            </a:r>
          </a:p>
          <a:p>
            <a:r>
              <a:rPr lang="en-US" dirty="0" smtClean="0"/>
              <a:t>Cocaine				     1g</a:t>
            </a:r>
          </a:p>
          <a:p>
            <a:r>
              <a:rPr lang="en-US" dirty="0" smtClean="0"/>
              <a:t>K-2				     1g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82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Violent Crime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72316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70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Murder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63964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292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666710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918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Robbery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508915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342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Aggravated Assault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711476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923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Theft/Stealing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24118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157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Staffing Levels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912927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35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2002 – 2013 (increases)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091436"/>
              </p:ext>
            </p:extLst>
          </p:nvPr>
        </p:nvGraphicFramePr>
        <p:xfrm>
          <a:off x="228600" y="1524000"/>
          <a:ext cx="8686800" cy="5126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46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2002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Robbery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Stealing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1,158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Weapon</a:t>
                      </a:r>
                      <a:r>
                        <a:rPr lang="en-US" baseline="0" dirty="0" smtClean="0"/>
                        <a:t> Offenses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Resisting Arrest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r>
                        <a:rPr lang="en-US" baseline="0" dirty="0" smtClean="0"/>
                        <a:t> Possession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Domestic</a:t>
                      </a:r>
                      <a:r>
                        <a:rPr lang="en-US" baseline="0" dirty="0" smtClean="0"/>
                        <a:t> Violence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359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DWLR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171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Failed</a:t>
                      </a:r>
                      <a:r>
                        <a:rPr lang="en-US" baseline="0" dirty="0" smtClean="0"/>
                        <a:t> to Register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r>
                        <a:rPr lang="en-US" baseline="0" dirty="0" smtClean="0"/>
                        <a:t> Paraphernalia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Traffic</a:t>
                      </a:r>
                      <a:r>
                        <a:rPr lang="en-US" baseline="0" dirty="0" smtClean="0"/>
                        <a:t> Citations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2361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5606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145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1350</TotalTime>
  <Words>122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PowerPoint Presentation</vt:lpstr>
      <vt:lpstr>Violent Crime </vt:lpstr>
      <vt:lpstr>Murder</vt:lpstr>
      <vt:lpstr>Rape </vt:lpstr>
      <vt:lpstr>Robbery </vt:lpstr>
      <vt:lpstr>Aggravated Assault </vt:lpstr>
      <vt:lpstr>Theft/Stealing </vt:lpstr>
      <vt:lpstr>officer Staffing Levels</vt:lpstr>
      <vt:lpstr>2002 – 2013 (increases)</vt:lpstr>
      <vt:lpstr>2012 – 2013 (decreases)</vt:lpstr>
      <vt:lpstr>2013  Dispatched Calls for Service  </vt:lpstr>
      <vt:lpstr>2013  Officer Initiated Activity  </vt:lpstr>
      <vt:lpstr>Community Policing </vt:lpstr>
      <vt:lpstr>Other Community Policing Locations</vt:lpstr>
      <vt:lpstr>Vice Activity</vt:lpstr>
      <vt:lpstr>Drug Quantities Seized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Branson Police Department</dc:title>
  <dc:creator>Kent Crutcher</dc:creator>
  <cp:lastModifiedBy>Kent Crutcher</cp:lastModifiedBy>
  <cp:revision>98</cp:revision>
  <cp:lastPrinted>2014-01-14T15:05:01Z</cp:lastPrinted>
  <dcterms:created xsi:type="dcterms:W3CDTF">2012-11-29T20:08:29Z</dcterms:created>
  <dcterms:modified xsi:type="dcterms:W3CDTF">2014-02-06T20:16:44Z</dcterms:modified>
</cp:coreProperties>
</file>